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86" r:id="rId2"/>
    <p:sldId id="279" r:id="rId3"/>
    <p:sldId id="280" r:id="rId4"/>
    <p:sldId id="311" r:id="rId5"/>
    <p:sldId id="530" r:id="rId6"/>
    <p:sldId id="533" r:id="rId7"/>
    <p:sldId id="531" r:id="rId8"/>
    <p:sldId id="418" r:id="rId9"/>
    <p:sldId id="532" r:id="rId10"/>
    <p:sldId id="535" r:id="rId11"/>
    <p:sldId id="534" r:id="rId12"/>
    <p:sldId id="536" r:id="rId13"/>
    <p:sldId id="537" r:id="rId14"/>
    <p:sldId id="538" r:id="rId15"/>
    <p:sldId id="285" r:id="rId16"/>
    <p:sldId id="560" r:id="rId17"/>
    <p:sldId id="561" r:id="rId18"/>
    <p:sldId id="562" r:id="rId19"/>
    <p:sldId id="563" r:id="rId20"/>
    <p:sldId id="569" r:id="rId21"/>
    <p:sldId id="564" r:id="rId22"/>
    <p:sldId id="570" r:id="rId23"/>
    <p:sldId id="284" r:id="rId24"/>
    <p:sldId id="539" r:id="rId25"/>
    <p:sldId id="540" r:id="rId26"/>
    <p:sldId id="541" r:id="rId27"/>
    <p:sldId id="367" r:id="rId28"/>
    <p:sldId id="571" r:id="rId29"/>
    <p:sldId id="572" r:id="rId30"/>
    <p:sldId id="573" r:id="rId31"/>
    <p:sldId id="543" r:id="rId32"/>
    <p:sldId id="544" r:id="rId33"/>
    <p:sldId id="283" r:id="rId34"/>
    <p:sldId id="274" r:id="rId35"/>
    <p:sldId id="545" r:id="rId36"/>
    <p:sldId id="546" r:id="rId37"/>
    <p:sldId id="547" r:id="rId38"/>
    <p:sldId id="552" r:id="rId39"/>
    <p:sldId id="548" r:id="rId40"/>
    <p:sldId id="550" r:id="rId41"/>
    <p:sldId id="551" r:id="rId42"/>
    <p:sldId id="549" r:id="rId43"/>
    <p:sldId id="553" r:id="rId44"/>
    <p:sldId id="555" r:id="rId45"/>
    <p:sldId id="314" r:id="rId46"/>
    <p:sldId id="558" r:id="rId47"/>
    <p:sldId id="557" r:id="rId48"/>
    <p:sldId id="565" r:id="rId49"/>
    <p:sldId id="559" r:id="rId50"/>
    <p:sldId id="567" r:id="rId51"/>
    <p:sldId id="568" r:id="rId52"/>
    <p:sldId id="566" r:id="rId53"/>
    <p:sldId id="304" r:id="rId54"/>
  </p:sldIdLst>
  <p:sldSz cx="12192000" cy="6858000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89E"/>
    <a:srgbClr val="091E27"/>
    <a:srgbClr val="FF9409"/>
    <a:srgbClr val="E78501"/>
    <a:srgbClr val="017E76"/>
    <a:srgbClr val="06141A"/>
    <a:srgbClr val="00544F"/>
    <a:srgbClr val="0C2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337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648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46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38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66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2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272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66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3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804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613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446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74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520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48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783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814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3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31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69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279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01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349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361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4468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3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74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91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2947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681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916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628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5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03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319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2341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84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013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1875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19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15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83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3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2357" y="4025900"/>
            <a:ext cx="7547286" cy="4803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合肥工业大学软件学院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项目汇报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99081" y="1893157"/>
            <a:ext cx="2593837" cy="5874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计蒜鸽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264135" y="5600995"/>
            <a:ext cx="5663730" cy="4803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汇报人：葛学文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233D56-B7A3-7343-8CC4-AFAF6552F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89" y="1289988"/>
            <a:ext cx="5829300" cy="4927600"/>
          </a:xfrm>
          <a:prstGeom prst="rect">
            <a:avLst/>
          </a:prstGeom>
        </p:spPr>
      </p:pic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13170"/>
            <a:chOff x="7318011" y="1456480"/>
            <a:chExt cx="4260761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39132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配置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后端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13" name="文本框 3">
            <a:extLst>
              <a:ext uri="{FF2B5EF4-FFF2-40B4-BE49-F238E27FC236}">
                <a16:creationId xmlns:a16="http://schemas.microsoft.com/office/drawing/2014/main" id="{7BC4D46F-0ED8-F942-8B0C-462C263F3344}"/>
              </a:ext>
            </a:extLst>
          </p:cNvPr>
          <p:cNvSpPr txBox="1"/>
          <p:nvPr/>
        </p:nvSpPr>
        <p:spPr>
          <a:xfrm>
            <a:off x="7707663" y="3090006"/>
            <a:ext cx="4182333" cy="110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后端 </a:t>
            </a:r>
            <a:r>
              <a:rPr lang="en-US" altLang="zh-CN" sz="28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Pipelines</a:t>
            </a: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endParaRPr lang="en-US" altLang="zh-CN" sz="16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713D22-395B-D84F-B112-8686B46A7BF1}"/>
              </a:ext>
            </a:extLst>
          </p:cNvPr>
          <p:cNvSpPr/>
          <p:nvPr/>
        </p:nvSpPr>
        <p:spPr>
          <a:xfrm>
            <a:off x="6340618" y="1877891"/>
            <a:ext cx="809386" cy="352843"/>
          </a:xfrm>
          <a:prstGeom prst="rect">
            <a:avLst/>
          </a:prstGeom>
          <a:noFill/>
          <a:ln w="28575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A39B52-FCEA-8947-8CEC-44C25DFBA21B}"/>
              </a:ext>
            </a:extLst>
          </p:cNvPr>
          <p:cNvSpPr/>
          <p:nvPr/>
        </p:nvSpPr>
        <p:spPr>
          <a:xfrm>
            <a:off x="6383361" y="4791912"/>
            <a:ext cx="809386" cy="352843"/>
          </a:xfrm>
          <a:prstGeom prst="rect">
            <a:avLst/>
          </a:prstGeom>
          <a:noFill/>
          <a:ln w="28575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D60A33-50B2-F04E-9781-EFBA1A744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33" y="2417641"/>
            <a:ext cx="6656196" cy="2218732"/>
          </a:xfrm>
          <a:prstGeom prst="rect">
            <a:avLst/>
          </a:prstGeom>
        </p:spPr>
      </p:pic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13170"/>
            <a:chOff x="7318011" y="1456480"/>
            <a:chExt cx="4260761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2844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配置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20" name="文本框 3">
            <a:extLst>
              <a:ext uri="{FF2B5EF4-FFF2-40B4-BE49-F238E27FC236}">
                <a16:creationId xmlns:a16="http://schemas.microsoft.com/office/drawing/2014/main" id="{994990D2-45FF-BF43-B65C-CABB155073F3}"/>
              </a:ext>
            </a:extLst>
          </p:cNvPr>
          <p:cNvSpPr txBox="1"/>
          <p:nvPr/>
        </p:nvSpPr>
        <p:spPr>
          <a:xfrm>
            <a:off x="1510133" y="1283238"/>
            <a:ext cx="4182333" cy="85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36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任务失败的提交</a:t>
            </a:r>
            <a:endParaRPr lang="en-US" altLang="zh-CN" sz="20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BA6A9C-63A0-2D46-A0D2-1483ED39F4D7}"/>
              </a:ext>
            </a:extLst>
          </p:cNvPr>
          <p:cNvSpPr/>
          <p:nvPr/>
        </p:nvSpPr>
        <p:spPr>
          <a:xfrm>
            <a:off x="5528765" y="4229717"/>
            <a:ext cx="425485" cy="328974"/>
          </a:xfrm>
          <a:prstGeom prst="rect">
            <a:avLst/>
          </a:prstGeom>
          <a:noFill/>
          <a:ln w="1905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A10C68-2D8B-FD4A-9D78-6EFDA23DE69F}"/>
              </a:ext>
            </a:extLst>
          </p:cNvPr>
          <p:cNvSpPr/>
          <p:nvPr/>
        </p:nvSpPr>
        <p:spPr>
          <a:xfrm>
            <a:off x="5528764" y="3118537"/>
            <a:ext cx="425485" cy="328974"/>
          </a:xfrm>
          <a:prstGeom prst="rect">
            <a:avLst/>
          </a:prstGeom>
          <a:noFill/>
          <a:ln w="1905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DE541C-973B-FB49-9114-B3A206EF51E6}"/>
              </a:ext>
            </a:extLst>
          </p:cNvPr>
          <p:cNvCxnSpPr>
            <a:cxnSpLocks/>
          </p:cNvCxnSpPr>
          <p:nvPr/>
        </p:nvCxnSpPr>
        <p:spPr>
          <a:xfrm flipV="1">
            <a:off x="5954249" y="1853502"/>
            <a:ext cx="703386" cy="1255931"/>
          </a:xfrm>
          <a:prstGeom prst="straightConnector1">
            <a:avLst/>
          </a:prstGeom>
          <a:ln w="12700">
            <a:solidFill>
              <a:srgbClr val="FF94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CC60C0-FE33-0C4A-AD47-B813B6C6B196}"/>
              </a:ext>
            </a:extLst>
          </p:cNvPr>
          <p:cNvCxnSpPr>
            <a:cxnSpLocks/>
          </p:cNvCxnSpPr>
          <p:nvPr/>
        </p:nvCxnSpPr>
        <p:spPr>
          <a:xfrm>
            <a:off x="5935585" y="4558691"/>
            <a:ext cx="993355" cy="1004835"/>
          </a:xfrm>
          <a:prstGeom prst="straightConnector1">
            <a:avLst/>
          </a:prstGeom>
          <a:ln w="12700">
            <a:solidFill>
              <a:srgbClr val="FF94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3">
            <a:extLst>
              <a:ext uri="{FF2B5EF4-FFF2-40B4-BE49-F238E27FC236}">
                <a16:creationId xmlns:a16="http://schemas.microsoft.com/office/drawing/2014/main" id="{44E94EC5-99F4-B646-8765-A522FF2F6E97}"/>
              </a:ext>
            </a:extLst>
          </p:cNvPr>
          <p:cNvSpPr txBox="1"/>
          <p:nvPr/>
        </p:nvSpPr>
        <p:spPr>
          <a:xfrm>
            <a:off x="6824898" y="5198217"/>
            <a:ext cx="2504259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Lint</a:t>
            </a:r>
            <a:r>
              <a:rPr lang="zh-CN" altLang="en-US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 阶段错误</a:t>
            </a:r>
            <a:endParaRPr lang="en-US" altLang="zh-CN" sz="20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9CF3159D-5F2F-874F-87BA-2970F4DBB236}"/>
              </a:ext>
            </a:extLst>
          </p:cNvPr>
          <p:cNvSpPr txBox="1"/>
          <p:nvPr/>
        </p:nvSpPr>
        <p:spPr>
          <a:xfrm>
            <a:off x="6546557" y="1492826"/>
            <a:ext cx="2504259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Test</a:t>
            </a:r>
            <a:r>
              <a:rPr lang="zh-CN" altLang="en-US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 阶段错误</a:t>
            </a:r>
            <a:endParaRPr lang="en-US" altLang="zh-CN" sz="20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581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6263253" cy="813170"/>
            <a:chOff x="7318011" y="1456480"/>
            <a:chExt cx="6263253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6263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微信小程序端统计数据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E0BAD5-F50A-F94F-9513-BCF38A736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2070100"/>
            <a:ext cx="6972300" cy="4254500"/>
          </a:xfrm>
          <a:prstGeom prst="rect">
            <a:avLst/>
          </a:prstGeom>
        </p:spPr>
      </p:pic>
      <p:pic>
        <p:nvPicPr>
          <p:cNvPr id="5" name="Picture 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AF54CB8-9BB9-A444-8025-2D1444BAF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3" y="2431143"/>
            <a:ext cx="2971800" cy="1181100"/>
          </a:xfrm>
          <a:prstGeom prst="rect">
            <a:avLst/>
          </a:prstGeom>
        </p:spPr>
      </p:pic>
      <p:pic>
        <p:nvPicPr>
          <p:cNvPr id="8" name="Picture 7" descr="A close up of a white wall&#10;&#10;Description automatically generated">
            <a:extLst>
              <a:ext uri="{FF2B5EF4-FFF2-40B4-BE49-F238E27FC236}">
                <a16:creationId xmlns:a16="http://schemas.microsoft.com/office/drawing/2014/main" id="{8911B67E-CC16-9E4F-94FB-4B3228970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3" y="3881805"/>
            <a:ext cx="3441700" cy="1981200"/>
          </a:xfrm>
          <a:prstGeom prst="rect">
            <a:avLst/>
          </a:prstGeom>
        </p:spPr>
      </p:pic>
      <p:sp>
        <p:nvSpPr>
          <p:cNvPr id="27" name="文本框 3">
            <a:extLst>
              <a:ext uri="{FF2B5EF4-FFF2-40B4-BE49-F238E27FC236}">
                <a16:creationId xmlns:a16="http://schemas.microsoft.com/office/drawing/2014/main" id="{6826F3F4-02CA-8345-A653-F8360A6DB83D}"/>
              </a:ext>
            </a:extLst>
          </p:cNvPr>
          <p:cNvSpPr txBox="1"/>
          <p:nvPr/>
        </p:nvSpPr>
        <p:spPr>
          <a:xfrm>
            <a:off x="419285" y="1252651"/>
            <a:ext cx="2253577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Pipelines</a:t>
            </a:r>
          </a:p>
        </p:txBody>
      </p:sp>
      <p:sp>
        <p:nvSpPr>
          <p:cNvPr id="28" name="文本框 3">
            <a:extLst>
              <a:ext uri="{FF2B5EF4-FFF2-40B4-BE49-F238E27FC236}">
                <a16:creationId xmlns:a16="http://schemas.microsoft.com/office/drawing/2014/main" id="{FB4C9219-1A84-4846-A1C4-BBDAE4B0B82F}"/>
              </a:ext>
            </a:extLst>
          </p:cNvPr>
          <p:cNvSpPr txBox="1"/>
          <p:nvPr/>
        </p:nvSpPr>
        <p:spPr>
          <a:xfrm>
            <a:off x="8304543" y="1246951"/>
            <a:ext cx="2253577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Commit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4B2114-F03D-B948-BB03-8A86E6C1417A}"/>
              </a:ext>
            </a:extLst>
          </p:cNvPr>
          <p:cNvCxnSpPr/>
          <p:nvPr/>
        </p:nvCxnSpPr>
        <p:spPr>
          <a:xfrm>
            <a:off x="7875971" y="1074761"/>
            <a:ext cx="0" cy="524983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36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907C5040-CA01-2149-B68F-AE1588C16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3" y="3881805"/>
            <a:ext cx="3390900" cy="2006600"/>
          </a:xfrm>
          <a:prstGeom prst="rect">
            <a:avLst/>
          </a:prstGeom>
        </p:spPr>
      </p:pic>
      <p:pic>
        <p:nvPicPr>
          <p:cNvPr id="7" name="Picture 6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897D2BEC-4E66-D747-8EC1-4A66524DA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3" y="2367643"/>
            <a:ext cx="3022600" cy="12446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A174ECF-3507-EC41-B40B-ADA008173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0" y="2070100"/>
            <a:ext cx="7023100" cy="4330700"/>
          </a:xfrm>
          <a:prstGeom prst="rect">
            <a:avLst/>
          </a:prstGeom>
        </p:spPr>
      </p:pic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5032147" cy="813170"/>
            <a:chOff x="7318011" y="1456480"/>
            <a:chExt cx="5032147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50321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网页端统计数据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27" name="文本框 3">
            <a:extLst>
              <a:ext uri="{FF2B5EF4-FFF2-40B4-BE49-F238E27FC236}">
                <a16:creationId xmlns:a16="http://schemas.microsoft.com/office/drawing/2014/main" id="{6826F3F4-02CA-8345-A653-F8360A6DB83D}"/>
              </a:ext>
            </a:extLst>
          </p:cNvPr>
          <p:cNvSpPr txBox="1"/>
          <p:nvPr/>
        </p:nvSpPr>
        <p:spPr>
          <a:xfrm>
            <a:off x="419284" y="1252651"/>
            <a:ext cx="3196369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Pipelines</a:t>
            </a:r>
          </a:p>
        </p:txBody>
      </p:sp>
      <p:sp>
        <p:nvSpPr>
          <p:cNvPr id="28" name="文本框 3">
            <a:extLst>
              <a:ext uri="{FF2B5EF4-FFF2-40B4-BE49-F238E27FC236}">
                <a16:creationId xmlns:a16="http://schemas.microsoft.com/office/drawing/2014/main" id="{FB4C9219-1A84-4846-A1C4-BBDAE4B0B82F}"/>
              </a:ext>
            </a:extLst>
          </p:cNvPr>
          <p:cNvSpPr txBox="1"/>
          <p:nvPr/>
        </p:nvSpPr>
        <p:spPr>
          <a:xfrm>
            <a:off x="8304543" y="1246951"/>
            <a:ext cx="2253577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Commit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4B2114-F03D-B948-BB03-8A86E6C1417A}"/>
              </a:ext>
            </a:extLst>
          </p:cNvPr>
          <p:cNvCxnSpPr/>
          <p:nvPr/>
        </p:nvCxnSpPr>
        <p:spPr>
          <a:xfrm>
            <a:off x="7875971" y="1074761"/>
            <a:ext cx="0" cy="524983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62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53B966D-050D-5141-896F-BEA32FCD6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2028077"/>
            <a:ext cx="7048500" cy="4343400"/>
          </a:xfrm>
          <a:prstGeom prst="rect">
            <a:avLst/>
          </a:prstGeom>
        </p:spPr>
      </p:pic>
      <p:pic>
        <p:nvPicPr>
          <p:cNvPr id="7" name="Picture 6" descr="A close up of a white wall&#10;&#10;Description automatically generated">
            <a:extLst>
              <a:ext uri="{FF2B5EF4-FFF2-40B4-BE49-F238E27FC236}">
                <a16:creationId xmlns:a16="http://schemas.microsoft.com/office/drawing/2014/main" id="{B1D5A881-03F6-B145-8698-2DF98B405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551" y="3881805"/>
            <a:ext cx="3390900" cy="1993900"/>
          </a:xfrm>
          <a:prstGeom prst="rect">
            <a:avLst/>
          </a:prstGeom>
        </p:spPr>
      </p:pic>
      <p:pic>
        <p:nvPicPr>
          <p:cNvPr id="4" name="Picture 3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A3FE147F-1896-9C42-BC6D-FD334D3AA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3" y="2431143"/>
            <a:ext cx="2971800" cy="1320800"/>
          </a:xfrm>
          <a:prstGeom prst="rect">
            <a:avLst/>
          </a:prstGeom>
        </p:spPr>
      </p:pic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621778" cy="813170"/>
            <a:chOff x="7318011" y="1456480"/>
            <a:chExt cx="4621778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4621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后端统计数据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27" name="文本框 3">
            <a:extLst>
              <a:ext uri="{FF2B5EF4-FFF2-40B4-BE49-F238E27FC236}">
                <a16:creationId xmlns:a16="http://schemas.microsoft.com/office/drawing/2014/main" id="{6826F3F4-02CA-8345-A653-F8360A6DB83D}"/>
              </a:ext>
            </a:extLst>
          </p:cNvPr>
          <p:cNvSpPr txBox="1"/>
          <p:nvPr/>
        </p:nvSpPr>
        <p:spPr>
          <a:xfrm>
            <a:off x="419285" y="1252651"/>
            <a:ext cx="2253577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Pipelines</a:t>
            </a:r>
          </a:p>
        </p:txBody>
      </p:sp>
      <p:sp>
        <p:nvSpPr>
          <p:cNvPr id="28" name="文本框 3">
            <a:extLst>
              <a:ext uri="{FF2B5EF4-FFF2-40B4-BE49-F238E27FC236}">
                <a16:creationId xmlns:a16="http://schemas.microsoft.com/office/drawing/2014/main" id="{FB4C9219-1A84-4846-A1C4-BBDAE4B0B82F}"/>
              </a:ext>
            </a:extLst>
          </p:cNvPr>
          <p:cNvSpPr txBox="1"/>
          <p:nvPr/>
        </p:nvSpPr>
        <p:spPr>
          <a:xfrm>
            <a:off x="8304543" y="1246951"/>
            <a:ext cx="2253577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Commit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4B2114-F03D-B948-BB03-8A86E6C1417A}"/>
              </a:ext>
            </a:extLst>
          </p:cNvPr>
          <p:cNvCxnSpPr/>
          <p:nvPr/>
        </p:nvCxnSpPr>
        <p:spPr>
          <a:xfrm>
            <a:off x="7875971" y="1074761"/>
            <a:ext cx="0" cy="524983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3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976" y="3448187"/>
            <a:ext cx="327604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Git </a:t>
            </a:r>
            <a:r>
              <a:rPr lang="zh-CN" altLang="en-US" sz="4400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的使用</a:t>
            </a:r>
            <a:endParaRPr lang="en-US" altLang="zh-CN" sz="4400" b="1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3">
            <a:extLst>
              <a:ext uri="{FF2B5EF4-FFF2-40B4-BE49-F238E27FC236}">
                <a16:creationId xmlns:a16="http://schemas.microsoft.com/office/drawing/2014/main" id="{31B053BB-4A34-430D-A3A4-37A8CDCB349A}"/>
              </a:ext>
            </a:extLst>
          </p:cNvPr>
          <p:cNvSpPr txBox="1"/>
          <p:nvPr/>
        </p:nvSpPr>
        <p:spPr>
          <a:xfrm>
            <a:off x="419284" y="1252651"/>
            <a:ext cx="3540319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400" dirty="0"/>
              <a:t>提交信息格式约定</a:t>
            </a:r>
          </a:p>
        </p:txBody>
      </p:sp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5397294" cy="829204"/>
            <a:chOff x="7318011" y="1456480"/>
            <a:chExt cx="5397294" cy="829204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53972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Git 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</a:rPr>
                <a:t>的使用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/>
                </a:rPr>
                <a:t>提交信息</a:t>
              </a:r>
              <a:endParaRPr lang="zh-CN" altLang="en-US" sz="3200" b="1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Correct Usage of Git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2FAEFB3-DD86-404D-851A-E0653FAE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91"/>
          <a:stretch/>
        </p:blipFill>
        <p:spPr>
          <a:xfrm>
            <a:off x="5141441" y="1833066"/>
            <a:ext cx="5309849" cy="33238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F93C11-87D5-4227-9490-EC475CA52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94"/>
          <a:stretch/>
        </p:blipFill>
        <p:spPr>
          <a:xfrm>
            <a:off x="880680" y="1833066"/>
            <a:ext cx="3739633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37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29204"/>
            <a:chOff x="7318011" y="1456480"/>
            <a:chExt cx="4260761" cy="829204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3895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Git 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</a:rPr>
                <a:t>的使用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/>
                </a:rPr>
                <a:t>提交信息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Correct Usage of Git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7" name="文本框 3">
            <a:extLst>
              <a:ext uri="{FF2B5EF4-FFF2-40B4-BE49-F238E27FC236}">
                <a16:creationId xmlns:a16="http://schemas.microsoft.com/office/drawing/2014/main" id="{6826F3F4-02CA-8345-A653-F8360A6DB83D}"/>
              </a:ext>
            </a:extLst>
          </p:cNvPr>
          <p:cNvSpPr txBox="1"/>
          <p:nvPr/>
        </p:nvSpPr>
        <p:spPr>
          <a:xfrm>
            <a:off x="419285" y="1252651"/>
            <a:ext cx="23490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 err="1"/>
              <a:t>commitizen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3158A8-9CAF-45CA-9DA3-7D161173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46" y="3517945"/>
            <a:ext cx="7238095" cy="2019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E59A96-3C33-42D9-BE57-5FBAAFC845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2"/>
          <a:stretch/>
        </p:blipFill>
        <p:spPr>
          <a:xfrm>
            <a:off x="883049" y="1829000"/>
            <a:ext cx="7238089" cy="1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3BE2C1-8476-4F6A-8654-4D3CEDDAA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55"/>
          <a:stretch/>
        </p:blipFill>
        <p:spPr>
          <a:xfrm>
            <a:off x="883048" y="5625938"/>
            <a:ext cx="7238090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6826F3F4-02CA-8345-A653-F8360A6DB83D}"/>
              </a:ext>
            </a:extLst>
          </p:cNvPr>
          <p:cNvSpPr txBox="1"/>
          <p:nvPr/>
        </p:nvSpPr>
        <p:spPr>
          <a:xfrm>
            <a:off x="419285" y="1252651"/>
            <a:ext cx="22535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 err="1"/>
              <a:t>commitizen</a:t>
            </a:r>
            <a:endParaRPr lang="en-US" altLang="zh-CN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3300993-009A-4E02-9B85-5EC3A14E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55" y="1830501"/>
            <a:ext cx="7914286" cy="3742857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515B516E-6D4E-412B-86F3-C5CADBA30B3B}"/>
              </a:ext>
            </a:extLst>
          </p:cNvPr>
          <p:cNvGrpSpPr/>
          <p:nvPr/>
        </p:nvGrpSpPr>
        <p:grpSpPr>
          <a:xfrm>
            <a:off x="1473289" y="371367"/>
            <a:ext cx="4260761" cy="829204"/>
            <a:chOff x="7318011" y="1456480"/>
            <a:chExt cx="4260761" cy="829204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9241FC3-50A1-4A35-A9C6-FFAE4803BE58}"/>
                </a:ext>
              </a:extLst>
            </p:cNvPr>
            <p:cNvSpPr txBox="1"/>
            <p:nvPr/>
          </p:nvSpPr>
          <p:spPr>
            <a:xfrm>
              <a:off x="7318011" y="1456480"/>
              <a:ext cx="3895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Git 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</a:rPr>
                <a:t>的使用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/>
                </a:rPr>
                <a:t>提交信息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A4DAA41-D6AF-48CA-AA02-DD54405E4E84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Correct Usage of Git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76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6826F3F4-02CA-8345-A653-F8360A6DB83D}"/>
              </a:ext>
            </a:extLst>
          </p:cNvPr>
          <p:cNvSpPr txBox="1"/>
          <p:nvPr/>
        </p:nvSpPr>
        <p:spPr>
          <a:xfrm>
            <a:off x="419285" y="1252651"/>
            <a:ext cx="22535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/>
              <a:t>pre-commit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957054-ED83-4A5B-8428-88FA9DA318C5}"/>
              </a:ext>
            </a:extLst>
          </p:cNvPr>
          <p:cNvGrpSpPr/>
          <p:nvPr/>
        </p:nvGrpSpPr>
        <p:grpSpPr>
          <a:xfrm>
            <a:off x="1473289" y="371367"/>
            <a:ext cx="4260761" cy="829204"/>
            <a:chOff x="7318011" y="1456480"/>
            <a:chExt cx="4260761" cy="82920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A8FC4B-2A6B-4338-9813-78F949122911}"/>
                </a:ext>
              </a:extLst>
            </p:cNvPr>
            <p:cNvSpPr txBox="1"/>
            <p:nvPr/>
          </p:nvSpPr>
          <p:spPr>
            <a:xfrm>
              <a:off x="7318011" y="1456480"/>
              <a:ext cx="40414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Git 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</a:rPr>
                <a:t>的使用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-Git Hook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6FFB060-CC19-4495-97FD-D5422BE342E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Correct Usage of Git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8CE45F8-9BDD-4A8F-BF15-E7755E23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55" y="1887076"/>
            <a:ext cx="6466667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2842211"/>
            <a:ext cx="12192000" cy="40513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912179" y="687388"/>
            <a:ext cx="1408112" cy="3806826"/>
            <a:chOff x="1143001" y="687388"/>
            <a:chExt cx="1408112" cy="3806826"/>
          </a:xfrm>
        </p:grpSpPr>
        <p:sp>
          <p:nvSpPr>
            <p:cNvPr id="36" name="任意多边形: 形状 35"/>
            <p:cNvSpPr/>
            <p:nvPr/>
          </p:nvSpPr>
          <p:spPr>
            <a:xfrm>
              <a:off x="1143001" y="2806701"/>
              <a:ext cx="1408112" cy="1687513"/>
            </a:xfrm>
            <a:custGeom>
              <a:avLst/>
              <a:gdLst>
                <a:gd name="connsiteX0" fmla="*/ 0 w 1408112"/>
                <a:gd name="connsiteY0" fmla="*/ 0 h 1687513"/>
                <a:gd name="connsiteX1" fmla="*/ 60577 w 1408112"/>
                <a:gd name="connsiteY1" fmla="*/ 0 h 1687513"/>
                <a:gd name="connsiteX2" fmla="*/ 60577 w 1408112"/>
                <a:gd name="connsiteY2" fmla="*/ 1626936 h 1687513"/>
                <a:gd name="connsiteX3" fmla="*/ 1347535 w 1408112"/>
                <a:gd name="connsiteY3" fmla="*/ 1626936 h 1687513"/>
                <a:gd name="connsiteX4" fmla="*/ 1347535 w 1408112"/>
                <a:gd name="connsiteY4" fmla="*/ 0 h 1687513"/>
                <a:gd name="connsiteX5" fmla="*/ 1408112 w 1408112"/>
                <a:gd name="connsiteY5" fmla="*/ 0 h 1687513"/>
                <a:gd name="connsiteX6" fmla="*/ 1408112 w 1408112"/>
                <a:gd name="connsiteY6" fmla="*/ 1687513 h 1687513"/>
                <a:gd name="connsiteX7" fmla="*/ 0 w 1408112"/>
                <a:gd name="connsiteY7" fmla="*/ 1687513 h 1687513"/>
                <a:gd name="connsiteX8" fmla="*/ 0 w 1408112"/>
                <a:gd name="connsiteY8" fmla="*/ 0 h 168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1687513">
                  <a:moveTo>
                    <a:pt x="0" y="0"/>
                  </a:moveTo>
                  <a:lnTo>
                    <a:pt x="60577" y="0"/>
                  </a:lnTo>
                  <a:lnTo>
                    <a:pt x="60577" y="1626936"/>
                  </a:lnTo>
                  <a:lnTo>
                    <a:pt x="1347535" y="1626936"/>
                  </a:lnTo>
                  <a:lnTo>
                    <a:pt x="1347535" y="0"/>
                  </a:lnTo>
                  <a:lnTo>
                    <a:pt x="1408112" y="0"/>
                  </a:lnTo>
                  <a:lnTo>
                    <a:pt x="1408112" y="1687513"/>
                  </a:lnTo>
                  <a:lnTo>
                    <a:pt x="0" y="168751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143001" y="687388"/>
              <a:ext cx="1408112" cy="2119313"/>
            </a:xfrm>
            <a:custGeom>
              <a:avLst/>
              <a:gdLst>
                <a:gd name="connsiteX0" fmla="*/ 0 w 1408112"/>
                <a:gd name="connsiteY0" fmla="*/ 0 h 2119313"/>
                <a:gd name="connsiteX1" fmla="*/ 1408112 w 1408112"/>
                <a:gd name="connsiteY1" fmla="*/ 0 h 2119313"/>
                <a:gd name="connsiteX2" fmla="*/ 1408112 w 1408112"/>
                <a:gd name="connsiteY2" fmla="*/ 2119313 h 2119313"/>
                <a:gd name="connsiteX3" fmla="*/ 1347535 w 1408112"/>
                <a:gd name="connsiteY3" fmla="*/ 2119313 h 2119313"/>
                <a:gd name="connsiteX4" fmla="*/ 1347535 w 1408112"/>
                <a:gd name="connsiteY4" fmla="*/ 60577 h 2119313"/>
                <a:gd name="connsiteX5" fmla="*/ 60577 w 1408112"/>
                <a:gd name="connsiteY5" fmla="*/ 60577 h 2119313"/>
                <a:gd name="connsiteX6" fmla="*/ 60577 w 1408112"/>
                <a:gd name="connsiteY6" fmla="*/ 2119313 h 2119313"/>
                <a:gd name="connsiteX7" fmla="*/ 0 w 1408112"/>
                <a:gd name="connsiteY7" fmla="*/ 2119313 h 2119313"/>
                <a:gd name="connsiteX8" fmla="*/ 0 w 1408112"/>
                <a:gd name="connsiteY8" fmla="*/ 0 h 211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2119313">
                  <a:moveTo>
                    <a:pt x="0" y="0"/>
                  </a:moveTo>
                  <a:lnTo>
                    <a:pt x="1408112" y="0"/>
                  </a:lnTo>
                  <a:lnTo>
                    <a:pt x="1408112" y="2119313"/>
                  </a:lnTo>
                  <a:lnTo>
                    <a:pt x="1347535" y="2119313"/>
                  </a:lnTo>
                  <a:lnTo>
                    <a:pt x="1347535" y="60577"/>
                  </a:lnTo>
                  <a:lnTo>
                    <a:pt x="60577" y="60577"/>
                  </a:lnTo>
                  <a:lnTo>
                    <a:pt x="60577" y="2119313"/>
                  </a:lnTo>
                  <a:lnTo>
                    <a:pt x="0" y="2119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rot="5400000">
              <a:off x="6648" y="2115578"/>
              <a:ext cx="36808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5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299086" y="1487230"/>
            <a:ext cx="1866768" cy="2532559"/>
            <a:chOff x="2908432" y="1524238"/>
            <a:chExt cx="1866768" cy="2532559"/>
          </a:xfrm>
        </p:grpSpPr>
        <p:sp>
          <p:nvSpPr>
            <p:cNvPr id="17" name="文本框 16"/>
            <p:cNvSpPr txBox="1"/>
            <p:nvPr/>
          </p:nvSpPr>
          <p:spPr>
            <a:xfrm>
              <a:off x="2908432" y="3225800"/>
              <a:ext cx="18667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</a:t>
              </a: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流水线</a:t>
              </a:r>
            </a:p>
          </p:txBody>
        </p:sp>
        <p:sp>
          <p:nvSpPr>
            <p:cNvPr id="6" name="图文框 5"/>
            <p:cNvSpPr/>
            <p:nvPr/>
          </p:nvSpPr>
          <p:spPr>
            <a:xfrm>
              <a:off x="3305360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3715828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305360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94950" y="1487230"/>
            <a:ext cx="1866768" cy="2163227"/>
            <a:chOff x="5093361" y="1524238"/>
            <a:chExt cx="1866768" cy="2163227"/>
          </a:xfrm>
        </p:grpSpPr>
        <p:sp>
          <p:nvSpPr>
            <p:cNvPr id="18" name="文本框 17"/>
            <p:cNvSpPr txBox="1"/>
            <p:nvPr/>
          </p:nvSpPr>
          <p:spPr>
            <a:xfrm>
              <a:off x="5093361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 </a:t>
              </a:r>
              <a:r>
                <a:rPr lang="zh-CN" altLang="en-US" sz="2400" b="1" dirty="0">
                  <a:solidFill>
                    <a:schemeClr val="bg1"/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的使用</a:t>
              </a:r>
              <a:endParaRPr lang="en-US" altLang="zh-CN" sz="2400" b="1" dirty="0">
                <a:solidFill>
                  <a:schemeClr val="bg1"/>
                </a:solidFill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39" name="图文框 38"/>
            <p:cNvSpPr/>
            <p:nvPr/>
          </p:nvSpPr>
          <p:spPr>
            <a:xfrm>
              <a:off x="5490289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flipV="1">
              <a:off x="5898111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490289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41020" y="1487230"/>
            <a:ext cx="1866768" cy="2163227"/>
            <a:chOff x="7278290" y="1524238"/>
            <a:chExt cx="1866768" cy="2163227"/>
          </a:xfrm>
        </p:grpSpPr>
        <p:sp>
          <p:nvSpPr>
            <p:cNvPr id="28" name="文本框 27"/>
            <p:cNvSpPr txBox="1"/>
            <p:nvPr/>
          </p:nvSpPr>
          <p:spPr>
            <a:xfrm>
              <a:off x="7278290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单元测试</a:t>
              </a:r>
            </a:p>
          </p:txBody>
        </p:sp>
        <p:sp>
          <p:nvSpPr>
            <p:cNvPr id="40" name="图文框 39"/>
            <p:cNvSpPr/>
            <p:nvPr/>
          </p:nvSpPr>
          <p:spPr>
            <a:xfrm>
              <a:off x="7675218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flipV="1">
              <a:off x="8080394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75218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17913" y="1487230"/>
            <a:ext cx="1866768" cy="2532559"/>
            <a:chOff x="9463219" y="1524238"/>
            <a:chExt cx="1866768" cy="2532559"/>
          </a:xfrm>
        </p:grpSpPr>
        <p:sp>
          <p:nvSpPr>
            <p:cNvPr id="29" name="文本框 28"/>
            <p:cNvSpPr txBox="1"/>
            <p:nvPr/>
          </p:nvSpPr>
          <p:spPr>
            <a:xfrm>
              <a:off x="9463219" y="3225800"/>
              <a:ext cx="18667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正确使用</a:t>
              </a:r>
              <a:r>
                <a:rPr lang="en-US" altLang="zh-CN" sz="2400" b="1" dirty="0">
                  <a:solidFill>
                    <a:schemeClr val="bg1"/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</a:t>
              </a:r>
              <a:endParaRPr lang="zh-CN" altLang="en-US" sz="2400" b="1" dirty="0">
                <a:solidFill>
                  <a:schemeClr val="bg1"/>
                </a:solidFill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41" name="图文框 40"/>
            <p:cNvSpPr/>
            <p:nvPr/>
          </p:nvSpPr>
          <p:spPr>
            <a:xfrm>
              <a:off x="9860147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flipV="1">
              <a:off x="10262677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860147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784366" y="1495628"/>
            <a:ext cx="1866768" cy="2163227"/>
            <a:chOff x="9463219" y="1524238"/>
            <a:chExt cx="1866768" cy="2163227"/>
          </a:xfrm>
        </p:grpSpPr>
        <p:sp>
          <p:nvSpPr>
            <p:cNvPr id="50" name="文本框 49"/>
            <p:cNvSpPr txBox="1"/>
            <p:nvPr/>
          </p:nvSpPr>
          <p:spPr>
            <a:xfrm>
              <a:off x="9463219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额外工作</a:t>
              </a:r>
              <a:endParaRPr lang="zh-CN" altLang="en-US" sz="2400" b="1" dirty="0">
                <a:solidFill>
                  <a:schemeClr val="bg1"/>
                </a:solidFill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51" name="图文框 50"/>
            <p:cNvSpPr/>
            <p:nvPr/>
          </p:nvSpPr>
          <p:spPr>
            <a:xfrm>
              <a:off x="9860147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flipV="1">
              <a:off x="10262677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860147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05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F215DC-52F9-4F04-BF81-D7408F5537EF}"/>
              </a:ext>
            </a:extLst>
          </p:cNvPr>
          <p:cNvGrpSpPr/>
          <p:nvPr/>
        </p:nvGrpSpPr>
        <p:grpSpPr>
          <a:xfrm>
            <a:off x="10274707" y="1495628"/>
            <a:ext cx="1866768" cy="2163227"/>
            <a:chOff x="9463219" y="1524238"/>
            <a:chExt cx="1866768" cy="2163227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BE9458F-10AB-4ADB-BBF4-A436D5636EF1}"/>
                </a:ext>
              </a:extLst>
            </p:cNvPr>
            <p:cNvSpPr txBox="1"/>
            <p:nvPr/>
          </p:nvSpPr>
          <p:spPr>
            <a:xfrm>
              <a:off x="9463219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项目进度</a:t>
              </a:r>
              <a:endParaRPr lang="zh-CN" altLang="en-US" sz="2400" b="1" dirty="0">
                <a:solidFill>
                  <a:schemeClr val="bg1"/>
                </a:solidFill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34" name="图文框 33">
              <a:extLst>
                <a:ext uri="{FF2B5EF4-FFF2-40B4-BE49-F238E27FC236}">
                  <a16:creationId xmlns:a16="http://schemas.microsoft.com/office/drawing/2014/main" id="{BC57AD66-2904-4FF0-88A1-2D0920394172}"/>
                </a:ext>
              </a:extLst>
            </p:cNvPr>
            <p:cNvSpPr/>
            <p:nvPr/>
          </p:nvSpPr>
          <p:spPr>
            <a:xfrm>
              <a:off x="9860147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806244C9-FE5E-4F50-9CC1-C9D044CDE2E2}"/>
                </a:ext>
              </a:extLst>
            </p:cNvPr>
            <p:cNvSpPr/>
            <p:nvPr/>
          </p:nvSpPr>
          <p:spPr>
            <a:xfrm flipV="1">
              <a:off x="10262677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6F482ED-9F8A-4402-A1B8-C25D2BB64BF0}"/>
                </a:ext>
              </a:extLst>
            </p:cNvPr>
            <p:cNvSpPr txBox="1"/>
            <p:nvPr/>
          </p:nvSpPr>
          <p:spPr>
            <a:xfrm>
              <a:off x="9860147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06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6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6826F3F4-02CA-8345-A653-F8360A6DB83D}"/>
              </a:ext>
            </a:extLst>
          </p:cNvPr>
          <p:cNvSpPr txBox="1"/>
          <p:nvPr/>
        </p:nvSpPr>
        <p:spPr>
          <a:xfrm>
            <a:off x="419285" y="1252651"/>
            <a:ext cx="22535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/>
              <a:t>pre-commit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957054-ED83-4A5B-8428-88FA9DA318C5}"/>
              </a:ext>
            </a:extLst>
          </p:cNvPr>
          <p:cNvGrpSpPr/>
          <p:nvPr/>
        </p:nvGrpSpPr>
        <p:grpSpPr>
          <a:xfrm>
            <a:off x="1473289" y="371367"/>
            <a:ext cx="4260761" cy="829204"/>
            <a:chOff x="7318011" y="1456480"/>
            <a:chExt cx="4260761" cy="82920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A8FC4B-2A6B-4338-9813-78F949122911}"/>
                </a:ext>
              </a:extLst>
            </p:cNvPr>
            <p:cNvSpPr txBox="1"/>
            <p:nvPr/>
          </p:nvSpPr>
          <p:spPr>
            <a:xfrm>
              <a:off x="7318011" y="1456480"/>
              <a:ext cx="40414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Git 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</a:rPr>
                <a:t>的使用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-Git Hook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6FFB060-CC19-4495-97FD-D5422BE342E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Correct Usage of Git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6D2EF93-DB40-4DD1-9067-91717E30A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59" y="1887076"/>
            <a:ext cx="8285714" cy="885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A62CB3-45E1-4B01-8782-2B9198FE5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31659" y="2942354"/>
            <a:ext cx="9914286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7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6826F3F4-02CA-8345-A653-F8360A6DB83D}"/>
              </a:ext>
            </a:extLst>
          </p:cNvPr>
          <p:cNvSpPr txBox="1"/>
          <p:nvPr/>
        </p:nvSpPr>
        <p:spPr>
          <a:xfrm>
            <a:off x="419285" y="1252651"/>
            <a:ext cx="22535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/>
              <a:t>commit-msg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957054-ED83-4A5B-8428-88FA9DA318C5}"/>
              </a:ext>
            </a:extLst>
          </p:cNvPr>
          <p:cNvGrpSpPr/>
          <p:nvPr/>
        </p:nvGrpSpPr>
        <p:grpSpPr>
          <a:xfrm>
            <a:off x="1473289" y="371367"/>
            <a:ext cx="4260761" cy="829204"/>
            <a:chOff x="7318011" y="1456480"/>
            <a:chExt cx="4260761" cy="82920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A8FC4B-2A6B-4338-9813-78F949122911}"/>
                </a:ext>
              </a:extLst>
            </p:cNvPr>
            <p:cNvSpPr txBox="1"/>
            <p:nvPr/>
          </p:nvSpPr>
          <p:spPr>
            <a:xfrm>
              <a:off x="7318011" y="1456480"/>
              <a:ext cx="40414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Git 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</a:rPr>
                <a:t>的使用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-Git Hook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6FFB060-CC19-4495-97FD-D5422BE342E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Correct Usage of Git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C74A90F-5B21-4671-BEB1-DEFB710E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55" y="1887076"/>
            <a:ext cx="6809524" cy="2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6826F3F4-02CA-8345-A653-F8360A6DB83D}"/>
              </a:ext>
            </a:extLst>
          </p:cNvPr>
          <p:cNvSpPr txBox="1"/>
          <p:nvPr/>
        </p:nvSpPr>
        <p:spPr>
          <a:xfrm>
            <a:off x="419285" y="1252651"/>
            <a:ext cx="22535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/>
              <a:t>commit-msg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957054-ED83-4A5B-8428-88FA9DA318C5}"/>
              </a:ext>
            </a:extLst>
          </p:cNvPr>
          <p:cNvGrpSpPr/>
          <p:nvPr/>
        </p:nvGrpSpPr>
        <p:grpSpPr>
          <a:xfrm>
            <a:off x="1473289" y="371367"/>
            <a:ext cx="4260761" cy="829204"/>
            <a:chOff x="7318011" y="1456480"/>
            <a:chExt cx="4260761" cy="82920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A8FC4B-2A6B-4338-9813-78F949122911}"/>
                </a:ext>
              </a:extLst>
            </p:cNvPr>
            <p:cNvSpPr txBox="1"/>
            <p:nvPr/>
          </p:nvSpPr>
          <p:spPr>
            <a:xfrm>
              <a:off x="7318011" y="1456480"/>
              <a:ext cx="40414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Git 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</a:rPr>
                <a:t>的使用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/>
                </a:rPr>
                <a:t>-Git Hook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6FFB060-CC19-4495-97FD-D5422BE342E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Correct Usage of Git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169693D-B0D7-497B-9FA2-31464C9C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55" y="1830501"/>
            <a:ext cx="8466667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9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-1" y="1161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0" y="12844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6004" y="3427061"/>
            <a:ext cx="257998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/>
              <a:t>单元测试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473289" y="371367"/>
            <a:ext cx="4377095" cy="812016"/>
            <a:chOff x="7318011" y="1456480"/>
            <a:chExt cx="4377095" cy="812016"/>
          </a:xfrm>
        </p:grpSpPr>
        <p:sp>
          <p:nvSpPr>
            <p:cNvPr id="68" name="文本框 67"/>
            <p:cNvSpPr txBox="1"/>
            <p:nvPr/>
          </p:nvSpPr>
          <p:spPr>
            <a:xfrm>
              <a:off x="7318011" y="1456480"/>
              <a:ext cx="43770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单元测试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前端</a:t>
              </a:r>
              <a:endParaRPr lang="en-US" altLang="zh-CN" sz="3200" b="1" dirty="0"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Unit Test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E3F4877-A25D-4420-9CBD-D9AC4D2BD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5" y="1358479"/>
            <a:ext cx="96393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3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473289" y="371367"/>
            <a:ext cx="4377095" cy="812016"/>
            <a:chOff x="7318011" y="1456480"/>
            <a:chExt cx="4377095" cy="812016"/>
          </a:xfrm>
        </p:grpSpPr>
        <p:sp>
          <p:nvSpPr>
            <p:cNvPr id="68" name="文本框 67"/>
            <p:cNvSpPr txBox="1"/>
            <p:nvPr/>
          </p:nvSpPr>
          <p:spPr>
            <a:xfrm>
              <a:off x="7318011" y="1456480"/>
              <a:ext cx="43770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单元测试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后端</a:t>
              </a:r>
              <a:endParaRPr lang="en-US" altLang="zh-CN" sz="3200" b="1" dirty="0"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Unit Test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文本框 3">
            <a:extLst>
              <a:ext uri="{FF2B5EF4-FFF2-40B4-BE49-F238E27FC236}">
                <a16:creationId xmlns:a16="http://schemas.microsoft.com/office/drawing/2014/main" id="{FD3FBCA6-9108-BA48-93E2-162086888259}"/>
              </a:ext>
            </a:extLst>
          </p:cNvPr>
          <p:cNvSpPr txBox="1"/>
          <p:nvPr/>
        </p:nvSpPr>
        <p:spPr>
          <a:xfrm>
            <a:off x="498436" y="1536631"/>
            <a:ext cx="4011853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每个模块独立测试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子模块测试放在一个包中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每个接口独立文件测试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89901AB-F410-4E66-892E-A3D33BA5377D}"/>
              </a:ext>
            </a:extLst>
          </p:cNvPr>
          <p:cNvGrpSpPr/>
          <p:nvPr/>
        </p:nvGrpSpPr>
        <p:grpSpPr>
          <a:xfrm>
            <a:off x="4811406" y="1482511"/>
            <a:ext cx="6218849" cy="4845381"/>
            <a:chOff x="415575" y="1450333"/>
            <a:chExt cx="6218849" cy="4845381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0EB288-61DB-0C43-A438-252E9FE25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85" y="1482511"/>
              <a:ext cx="1993900" cy="3860800"/>
            </a:xfrm>
            <a:prstGeom prst="rect">
              <a:avLst/>
            </a:prstGeom>
          </p:spPr>
        </p:pic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BE52309-E8DE-0744-A54F-C77B9A1D1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524" y="1914214"/>
              <a:ext cx="2628900" cy="43815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C0EA5C-223F-3E4F-BAA6-F0FC3A0EA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289" y="2105133"/>
              <a:ext cx="2857551" cy="316521"/>
            </a:xfrm>
            <a:prstGeom prst="straightConnector1">
              <a:avLst/>
            </a:prstGeom>
            <a:ln w="12700">
              <a:solidFill>
                <a:srgbClr val="FF94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8E3EB32-DDE5-4847-ABA7-A5DD39A44995}"/>
                </a:ext>
              </a:extLst>
            </p:cNvPr>
            <p:cNvSpPr/>
            <p:nvPr/>
          </p:nvSpPr>
          <p:spPr>
            <a:xfrm>
              <a:off x="803868" y="2230550"/>
              <a:ext cx="669421" cy="316521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6A55CE-CBEB-944C-8620-2A2A0735318B}"/>
                </a:ext>
              </a:extLst>
            </p:cNvPr>
            <p:cNvSpPr/>
            <p:nvPr/>
          </p:nvSpPr>
          <p:spPr>
            <a:xfrm>
              <a:off x="803868" y="5026790"/>
              <a:ext cx="669421" cy="316521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59B52AB-10B5-9D48-B38A-EB5D236AA4E5}"/>
                </a:ext>
              </a:extLst>
            </p:cNvPr>
            <p:cNvSpPr/>
            <p:nvPr/>
          </p:nvSpPr>
          <p:spPr>
            <a:xfrm>
              <a:off x="418609" y="4333833"/>
              <a:ext cx="1832222" cy="1073834"/>
            </a:xfrm>
            <a:prstGeom prst="rect">
              <a:avLst/>
            </a:prstGeom>
            <a:noFill/>
            <a:ln w="1905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465432-5BED-4141-B5EF-4E44ED46CBFF}"/>
                </a:ext>
              </a:extLst>
            </p:cNvPr>
            <p:cNvSpPr/>
            <p:nvPr/>
          </p:nvSpPr>
          <p:spPr>
            <a:xfrm>
              <a:off x="415575" y="1450333"/>
              <a:ext cx="1832222" cy="2828419"/>
            </a:xfrm>
            <a:prstGeom prst="rect">
              <a:avLst/>
            </a:prstGeom>
            <a:noFill/>
            <a:ln w="1905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AF453D-CF37-A244-9DB2-2359FBE00562}"/>
                </a:ext>
              </a:extLst>
            </p:cNvPr>
            <p:cNvSpPr/>
            <p:nvPr/>
          </p:nvSpPr>
          <p:spPr>
            <a:xfrm>
              <a:off x="4511710" y="2421654"/>
              <a:ext cx="1788606" cy="1557493"/>
            </a:xfrm>
            <a:prstGeom prst="rect">
              <a:avLst/>
            </a:prstGeom>
            <a:noFill/>
            <a:ln w="1905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577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473289" y="371367"/>
            <a:ext cx="4377095" cy="812016"/>
            <a:chOff x="7318011" y="1456480"/>
            <a:chExt cx="4377095" cy="812016"/>
          </a:xfrm>
        </p:grpSpPr>
        <p:sp>
          <p:nvSpPr>
            <p:cNvPr id="68" name="文本框 67"/>
            <p:cNvSpPr txBox="1"/>
            <p:nvPr/>
          </p:nvSpPr>
          <p:spPr>
            <a:xfrm>
              <a:off x="7318011" y="1456480"/>
              <a:ext cx="43770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单元测试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遇到的问题</a:t>
              </a:r>
              <a:endParaRPr lang="en-US" altLang="zh-CN" sz="3200" b="1" dirty="0"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Unit Test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DA4C1B-2185-400D-9E10-02F3C3BE3759}"/>
              </a:ext>
            </a:extLst>
          </p:cNvPr>
          <p:cNvGrpSpPr/>
          <p:nvPr/>
        </p:nvGrpSpPr>
        <p:grpSpPr>
          <a:xfrm>
            <a:off x="1343025" y="1510255"/>
            <a:ext cx="9762661" cy="5248933"/>
            <a:chOff x="362136" y="1200571"/>
            <a:chExt cx="9877471" cy="5310661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BE52309-E8DE-0744-A54F-C77B9A1D1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36" y="1450333"/>
              <a:ext cx="2628900" cy="43815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8E3EB32-DDE5-4847-ABA7-A5DD39A44995}"/>
                </a:ext>
              </a:extLst>
            </p:cNvPr>
            <p:cNvSpPr/>
            <p:nvPr/>
          </p:nvSpPr>
          <p:spPr>
            <a:xfrm>
              <a:off x="881155" y="1684448"/>
              <a:ext cx="1017983" cy="294876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4F4B08D-1BA3-5B40-B875-6CF49DC7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366" y="1200571"/>
              <a:ext cx="6000241" cy="5310661"/>
            </a:xfrm>
            <a:prstGeom prst="rect">
              <a:avLst/>
            </a:prstGeom>
          </p:spPr>
        </p:pic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5037454-0D3F-EE46-8E68-0DBA3BB85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259" y="1497155"/>
              <a:ext cx="1612900" cy="8128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C0EA5C-223F-3E4F-BAA6-F0FC3A0EA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9138" y="1576143"/>
              <a:ext cx="519019" cy="255745"/>
            </a:xfrm>
            <a:prstGeom prst="straightConnector1">
              <a:avLst/>
            </a:prstGeom>
            <a:ln w="12700">
              <a:solidFill>
                <a:srgbClr val="FF94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626625-1FB1-AB40-A6F2-727DD5A58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7238" y="1446210"/>
              <a:ext cx="519019" cy="664520"/>
            </a:xfrm>
            <a:prstGeom prst="straightConnector1">
              <a:avLst/>
            </a:prstGeom>
            <a:ln w="12700">
              <a:solidFill>
                <a:srgbClr val="FF94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3">
            <a:extLst>
              <a:ext uri="{FF2B5EF4-FFF2-40B4-BE49-F238E27FC236}">
                <a16:creationId xmlns:a16="http://schemas.microsoft.com/office/drawing/2014/main" id="{25EC7675-FCB6-4A3D-8EC0-C88AF20A9E92}"/>
              </a:ext>
            </a:extLst>
          </p:cNvPr>
          <p:cNvSpPr txBox="1"/>
          <p:nvPr/>
        </p:nvSpPr>
        <p:spPr>
          <a:xfrm>
            <a:off x="419285" y="1252651"/>
            <a:ext cx="3522083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随机生成测试数据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0901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1F6E428-C22B-4C60-A25B-FB36AC1D0C16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90AF45B-29E2-4E76-B45E-FE36F5E1658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64F768-9073-4423-9031-927838E94D95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05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5466E11-EEE9-4C3B-B8B9-3BAD1899DA98}"/>
              </a:ext>
            </a:extLst>
          </p:cNvPr>
          <p:cNvGrpSpPr/>
          <p:nvPr/>
        </p:nvGrpSpPr>
        <p:grpSpPr>
          <a:xfrm>
            <a:off x="1473289" y="371367"/>
            <a:ext cx="4260761" cy="787907"/>
            <a:chOff x="7318011" y="1456480"/>
            <a:chExt cx="4260761" cy="78790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745CDF-C94C-48F5-89C4-788CE51B0E39}"/>
                </a:ext>
              </a:extLst>
            </p:cNvPr>
            <p:cNvSpPr txBox="1"/>
            <p:nvPr/>
          </p:nvSpPr>
          <p:spPr>
            <a:xfrm>
              <a:off x="7318011" y="1456480"/>
              <a:ext cx="4055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单元测试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遇到的问题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AED0AD1-F9CF-441F-9E38-EA660423936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Extra Work</a:t>
              </a:r>
            </a:p>
          </p:txBody>
        </p:sp>
      </p:grpSp>
      <p:sp>
        <p:nvSpPr>
          <p:cNvPr id="39" name="文本框 3">
            <a:extLst>
              <a:ext uri="{FF2B5EF4-FFF2-40B4-BE49-F238E27FC236}">
                <a16:creationId xmlns:a16="http://schemas.microsoft.com/office/drawing/2014/main" id="{FCD3FD97-8248-694D-8CA0-7F7A970F7B98}"/>
              </a:ext>
            </a:extLst>
          </p:cNvPr>
          <p:cNvSpPr txBox="1"/>
          <p:nvPr/>
        </p:nvSpPr>
        <p:spPr>
          <a:xfrm>
            <a:off x="419285" y="1237863"/>
            <a:ext cx="4320669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随机生成测试数据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C3AC93-CA58-5448-9670-91C8BA0B6170}"/>
              </a:ext>
            </a:extLst>
          </p:cNvPr>
          <p:cNvCxnSpPr/>
          <p:nvPr/>
        </p:nvCxnSpPr>
        <p:spPr>
          <a:xfrm>
            <a:off x="5868266" y="1237863"/>
            <a:ext cx="0" cy="524983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2F375A-9F81-6241-BD4E-C6B569EAA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26" y="2149054"/>
            <a:ext cx="5207000" cy="3822700"/>
          </a:xfrm>
          <a:prstGeom prst="rect">
            <a:avLst/>
          </a:prstGeom>
        </p:spPr>
      </p:pic>
      <p:sp>
        <p:nvSpPr>
          <p:cNvPr id="41" name="文本框 3">
            <a:extLst>
              <a:ext uri="{FF2B5EF4-FFF2-40B4-BE49-F238E27FC236}">
                <a16:creationId xmlns:a16="http://schemas.microsoft.com/office/drawing/2014/main" id="{BB79C10D-9668-F040-A619-B48ADDB290E4}"/>
              </a:ext>
            </a:extLst>
          </p:cNvPr>
          <p:cNvSpPr txBox="1"/>
          <p:nvPr/>
        </p:nvSpPr>
        <p:spPr>
          <a:xfrm>
            <a:off x="6394726" y="1237863"/>
            <a:ext cx="4320669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工具类生成测试对象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9CE392-902A-2C45-9911-F2D85DEE63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3" y="1920671"/>
            <a:ext cx="5158844" cy="45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3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473289" y="371367"/>
            <a:ext cx="4377095" cy="812016"/>
            <a:chOff x="7318011" y="1456480"/>
            <a:chExt cx="4377095" cy="812016"/>
          </a:xfrm>
        </p:grpSpPr>
        <p:sp>
          <p:nvSpPr>
            <p:cNvPr id="68" name="文本框 67"/>
            <p:cNvSpPr txBox="1"/>
            <p:nvPr/>
          </p:nvSpPr>
          <p:spPr>
            <a:xfrm>
              <a:off x="7318011" y="1456480"/>
              <a:ext cx="43770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单元测试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遇到的问题</a:t>
              </a:r>
              <a:endParaRPr lang="en-US" altLang="zh-CN" sz="3200" b="1" dirty="0"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Unit Test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文本框 3">
            <a:extLst>
              <a:ext uri="{FF2B5EF4-FFF2-40B4-BE49-F238E27FC236}">
                <a16:creationId xmlns:a16="http://schemas.microsoft.com/office/drawing/2014/main" id="{25EC7675-FCB6-4A3D-8EC0-C88AF20A9E92}"/>
              </a:ext>
            </a:extLst>
          </p:cNvPr>
          <p:cNvSpPr txBox="1"/>
          <p:nvPr/>
        </p:nvSpPr>
        <p:spPr>
          <a:xfrm>
            <a:off x="419285" y="1252651"/>
            <a:ext cx="3522083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样例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BBB5C0-D751-43B7-8316-434578CE2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399"/>
          <a:stretch/>
        </p:blipFill>
        <p:spPr>
          <a:xfrm>
            <a:off x="419285" y="2047814"/>
            <a:ext cx="4715948" cy="15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A3C3CD-2967-4D9F-A786-2878F69C5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238" y="1182688"/>
            <a:ext cx="7304762" cy="515238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83D107F-A61E-4A5B-87F1-B000D1260238}"/>
              </a:ext>
            </a:extLst>
          </p:cNvPr>
          <p:cNvSpPr/>
          <p:nvPr/>
        </p:nvSpPr>
        <p:spPr>
          <a:xfrm>
            <a:off x="7424257" y="2692866"/>
            <a:ext cx="2994870" cy="327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81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473289" y="371367"/>
            <a:ext cx="4885566" cy="812016"/>
            <a:chOff x="7318011" y="1456480"/>
            <a:chExt cx="4885566" cy="812016"/>
          </a:xfrm>
        </p:grpSpPr>
        <p:sp>
          <p:nvSpPr>
            <p:cNvPr id="68" name="文本框 67"/>
            <p:cNvSpPr txBox="1"/>
            <p:nvPr/>
          </p:nvSpPr>
          <p:spPr>
            <a:xfrm>
              <a:off x="7318011" y="1456480"/>
              <a:ext cx="4885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单元测试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神秘消失的数据</a:t>
              </a:r>
              <a:endParaRPr lang="en-US" altLang="zh-CN" sz="3200" b="1" dirty="0"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Unit Test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文本框 3">
            <a:extLst>
              <a:ext uri="{FF2B5EF4-FFF2-40B4-BE49-F238E27FC236}">
                <a16:creationId xmlns:a16="http://schemas.microsoft.com/office/drawing/2014/main" id="{25EC7675-FCB6-4A3D-8EC0-C88AF20A9E92}"/>
              </a:ext>
            </a:extLst>
          </p:cNvPr>
          <p:cNvSpPr txBox="1"/>
          <p:nvPr/>
        </p:nvSpPr>
        <p:spPr>
          <a:xfrm>
            <a:off x="419285" y="1252651"/>
            <a:ext cx="3522083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测试请求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8B98C3-5227-4F5C-BD72-65785431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4" y="2027702"/>
            <a:ext cx="6676190" cy="10857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83D107F-A61E-4A5B-87F1-B000D1260238}"/>
              </a:ext>
            </a:extLst>
          </p:cNvPr>
          <p:cNvSpPr/>
          <p:nvPr/>
        </p:nvSpPr>
        <p:spPr>
          <a:xfrm>
            <a:off x="2443933" y="2046604"/>
            <a:ext cx="4401484" cy="54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D77042-0BD3-4174-8AB5-357694C3CAA0}"/>
              </a:ext>
            </a:extLst>
          </p:cNvPr>
          <p:cNvSpPr/>
          <p:nvPr/>
        </p:nvSpPr>
        <p:spPr>
          <a:xfrm>
            <a:off x="350446" y="3070107"/>
            <a:ext cx="1915909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接口测试结果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E0E22A-4090-4733-AB18-5EE96346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85" y="3636819"/>
            <a:ext cx="8657143" cy="14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2E2217-E15B-43AF-9DC9-82787E96A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85" y="5184706"/>
            <a:ext cx="3761905" cy="103809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DEA02AB-B184-423C-A1A5-CAF70BCFAF44}"/>
              </a:ext>
            </a:extLst>
          </p:cNvPr>
          <p:cNvSpPr/>
          <p:nvPr/>
        </p:nvSpPr>
        <p:spPr>
          <a:xfrm>
            <a:off x="419285" y="5429848"/>
            <a:ext cx="2407805" cy="257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7911" y="3425220"/>
            <a:ext cx="2696177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4400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Git</a:t>
            </a:r>
            <a:r>
              <a:rPr lang="en-US" altLang="zh-CN" sz="4400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lab CI</a:t>
            </a:r>
            <a:r>
              <a:rPr lang="zh-CN" altLang="en-US" sz="4400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流水线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473289" y="371367"/>
            <a:ext cx="4885566" cy="812016"/>
            <a:chOff x="7318011" y="1456480"/>
            <a:chExt cx="4885566" cy="812016"/>
          </a:xfrm>
        </p:grpSpPr>
        <p:sp>
          <p:nvSpPr>
            <p:cNvPr id="68" name="文本框 67"/>
            <p:cNvSpPr txBox="1"/>
            <p:nvPr/>
          </p:nvSpPr>
          <p:spPr>
            <a:xfrm>
              <a:off x="7318011" y="1456480"/>
              <a:ext cx="4885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单元测试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修正数据</a:t>
              </a:r>
              <a:endParaRPr lang="en-US" altLang="zh-CN" sz="3200" b="1" dirty="0"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Unit Test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文本框 3">
            <a:extLst>
              <a:ext uri="{FF2B5EF4-FFF2-40B4-BE49-F238E27FC236}">
                <a16:creationId xmlns:a16="http://schemas.microsoft.com/office/drawing/2014/main" id="{25EC7675-FCB6-4A3D-8EC0-C88AF20A9E92}"/>
              </a:ext>
            </a:extLst>
          </p:cNvPr>
          <p:cNvSpPr txBox="1"/>
          <p:nvPr/>
        </p:nvSpPr>
        <p:spPr>
          <a:xfrm>
            <a:off x="419285" y="1252651"/>
            <a:ext cx="3522083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测试请求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D77042-0BD3-4174-8AB5-357694C3CAA0}"/>
              </a:ext>
            </a:extLst>
          </p:cNvPr>
          <p:cNvSpPr/>
          <p:nvPr/>
        </p:nvSpPr>
        <p:spPr>
          <a:xfrm>
            <a:off x="350446" y="3070107"/>
            <a:ext cx="1915909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接口测试结果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19998E-D657-4421-A99A-94EF389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5" y="1819363"/>
            <a:ext cx="6676190" cy="10666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83D107F-A61E-4A5B-87F1-B000D1260238}"/>
              </a:ext>
            </a:extLst>
          </p:cNvPr>
          <p:cNvSpPr/>
          <p:nvPr/>
        </p:nvSpPr>
        <p:spPr>
          <a:xfrm>
            <a:off x="2584655" y="1819363"/>
            <a:ext cx="4260762" cy="77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339B5D-3CB2-40E8-893E-9D7871CA9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5" y="3637514"/>
            <a:ext cx="8504762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5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473289" y="371367"/>
            <a:ext cx="4377095" cy="812016"/>
            <a:chOff x="7318011" y="1456480"/>
            <a:chExt cx="4377095" cy="812016"/>
          </a:xfrm>
        </p:grpSpPr>
        <p:sp>
          <p:nvSpPr>
            <p:cNvPr id="68" name="文本框 67"/>
            <p:cNvSpPr txBox="1"/>
            <p:nvPr/>
          </p:nvSpPr>
          <p:spPr>
            <a:xfrm>
              <a:off x="7318011" y="1456480"/>
              <a:ext cx="43770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单元测试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后端</a:t>
              </a:r>
              <a:endParaRPr lang="en-US" altLang="zh-CN" sz="3200" b="1" dirty="0"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Unit Test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191675F-F14B-45C4-8C2F-FADCC6400F8D}"/>
              </a:ext>
            </a:extLst>
          </p:cNvPr>
          <p:cNvGrpSpPr/>
          <p:nvPr/>
        </p:nvGrpSpPr>
        <p:grpSpPr>
          <a:xfrm>
            <a:off x="881155" y="1887076"/>
            <a:ext cx="9846536" cy="3538566"/>
            <a:chOff x="419285" y="1939089"/>
            <a:chExt cx="9846536" cy="3538566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02564BD-6BAF-CF45-B9EA-2B8AF8FA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85" y="1975320"/>
              <a:ext cx="9846536" cy="346610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65F2F-12F4-7B43-A96F-7ECD80971F3D}"/>
                </a:ext>
              </a:extLst>
            </p:cNvPr>
            <p:cNvSpPr/>
            <p:nvPr/>
          </p:nvSpPr>
          <p:spPr>
            <a:xfrm>
              <a:off x="4066926" y="1939089"/>
              <a:ext cx="6198895" cy="250248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8E3EB32-DDE5-4847-ABA7-A5DD39A44995}"/>
                </a:ext>
              </a:extLst>
            </p:cNvPr>
            <p:cNvSpPr/>
            <p:nvPr/>
          </p:nvSpPr>
          <p:spPr>
            <a:xfrm>
              <a:off x="419285" y="4738484"/>
              <a:ext cx="1871739" cy="739171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542AF5-FA45-414E-8235-D047E7A357DD}"/>
                </a:ext>
              </a:extLst>
            </p:cNvPr>
            <p:cNvSpPr/>
            <p:nvPr/>
          </p:nvSpPr>
          <p:spPr>
            <a:xfrm>
              <a:off x="419285" y="2602522"/>
              <a:ext cx="213761" cy="170823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DD3152-A842-1F4E-AEDC-A4EBD13EA706}"/>
                </a:ext>
              </a:extLst>
            </p:cNvPr>
            <p:cNvSpPr/>
            <p:nvPr/>
          </p:nvSpPr>
          <p:spPr>
            <a:xfrm>
              <a:off x="419285" y="3229724"/>
              <a:ext cx="294148" cy="170823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57F9C9-DA08-3A46-B40F-C8510EAD389A}"/>
                </a:ext>
              </a:extLst>
            </p:cNvPr>
            <p:cNvSpPr/>
            <p:nvPr/>
          </p:nvSpPr>
          <p:spPr>
            <a:xfrm>
              <a:off x="419285" y="3818579"/>
              <a:ext cx="213761" cy="170823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文本框 3">
            <a:extLst>
              <a:ext uri="{FF2B5EF4-FFF2-40B4-BE49-F238E27FC236}">
                <a16:creationId xmlns:a16="http://schemas.microsoft.com/office/drawing/2014/main" id="{3CCFD57F-1273-43B3-A0A9-F33AC9A213F2}"/>
              </a:ext>
            </a:extLst>
          </p:cNvPr>
          <p:cNvSpPr txBox="1"/>
          <p:nvPr/>
        </p:nvSpPr>
        <p:spPr>
          <a:xfrm>
            <a:off x="419285" y="1252651"/>
            <a:ext cx="3171203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通过的测试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2971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473289" y="371367"/>
            <a:ext cx="4377095" cy="829204"/>
            <a:chOff x="7318011" y="1456480"/>
            <a:chExt cx="4377095" cy="829204"/>
          </a:xfrm>
        </p:grpSpPr>
        <p:sp>
          <p:nvSpPr>
            <p:cNvPr id="68" name="文本框 67"/>
            <p:cNvSpPr txBox="1"/>
            <p:nvPr/>
          </p:nvSpPr>
          <p:spPr>
            <a:xfrm>
              <a:off x="7318011" y="1456480"/>
              <a:ext cx="43770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单元测试</a:t>
              </a:r>
              <a:r>
                <a:rPr lang="en-US" altLang="zh-CN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-</a:t>
              </a:r>
              <a:r>
                <a:rPr lang="zh-CN" altLang="en-US" sz="3200" b="1" dirty="0"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后端</a:t>
              </a:r>
              <a:endParaRPr lang="en-US" altLang="zh-CN" sz="3200" b="1" dirty="0"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18011" y="1984059"/>
              <a:ext cx="4260761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Front and Backend Development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4A80F1-EF99-44F1-9FE9-D4D0B5BAEE22}"/>
              </a:ext>
            </a:extLst>
          </p:cNvPr>
          <p:cNvGrpSpPr/>
          <p:nvPr/>
        </p:nvGrpSpPr>
        <p:grpSpPr>
          <a:xfrm>
            <a:off x="827648" y="1779149"/>
            <a:ext cx="9014454" cy="4659280"/>
            <a:chOff x="402838" y="1477902"/>
            <a:chExt cx="9014454" cy="4659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4CE6A9-4307-8241-AF1F-0A167358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85" y="1508759"/>
              <a:ext cx="8998007" cy="461963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D65F2F-12F4-7B43-A96F-7ECD80971F3D}"/>
                </a:ext>
              </a:extLst>
            </p:cNvPr>
            <p:cNvSpPr/>
            <p:nvPr/>
          </p:nvSpPr>
          <p:spPr>
            <a:xfrm>
              <a:off x="3755427" y="1477902"/>
              <a:ext cx="5661865" cy="250248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8E3EB32-DDE5-4847-ABA7-A5DD39A44995}"/>
                </a:ext>
              </a:extLst>
            </p:cNvPr>
            <p:cNvSpPr/>
            <p:nvPr/>
          </p:nvSpPr>
          <p:spPr>
            <a:xfrm>
              <a:off x="402838" y="4988439"/>
              <a:ext cx="3713337" cy="1148743"/>
            </a:xfrm>
            <a:prstGeom prst="rect">
              <a:avLst/>
            </a:prstGeom>
            <a:noFill/>
            <a:ln w="1905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542AF5-FA45-414E-8235-D047E7A357DD}"/>
                </a:ext>
              </a:extLst>
            </p:cNvPr>
            <p:cNvSpPr/>
            <p:nvPr/>
          </p:nvSpPr>
          <p:spPr>
            <a:xfrm>
              <a:off x="402839" y="2058755"/>
              <a:ext cx="213761" cy="170823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DD3152-A842-1F4E-AEDC-A4EBD13EA706}"/>
                </a:ext>
              </a:extLst>
            </p:cNvPr>
            <p:cNvSpPr/>
            <p:nvPr/>
          </p:nvSpPr>
          <p:spPr>
            <a:xfrm>
              <a:off x="402839" y="2608751"/>
              <a:ext cx="294148" cy="170823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57F9C9-DA08-3A46-B40F-C8510EAD389A}"/>
                </a:ext>
              </a:extLst>
            </p:cNvPr>
            <p:cNvSpPr/>
            <p:nvPr/>
          </p:nvSpPr>
          <p:spPr>
            <a:xfrm>
              <a:off x="402838" y="3158747"/>
              <a:ext cx="213761" cy="170823"/>
            </a:xfrm>
            <a:prstGeom prst="rect">
              <a:avLst/>
            </a:prstGeom>
            <a:noFill/>
            <a:ln w="12700">
              <a:solidFill>
                <a:srgbClr val="FF9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文本框 3">
            <a:extLst>
              <a:ext uri="{FF2B5EF4-FFF2-40B4-BE49-F238E27FC236}">
                <a16:creationId xmlns:a16="http://schemas.microsoft.com/office/drawing/2014/main" id="{6FD375DB-C9FB-4FB1-9E51-1396CF85D3D1}"/>
              </a:ext>
            </a:extLst>
          </p:cNvPr>
          <p:cNvSpPr txBox="1"/>
          <p:nvPr/>
        </p:nvSpPr>
        <p:spPr>
          <a:xfrm>
            <a:off x="419285" y="1252651"/>
            <a:ext cx="3171203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失败的测试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0164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7912" y="3448187"/>
            <a:ext cx="2696177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/>
              <a:t>正确使用</a:t>
            </a:r>
            <a:r>
              <a:rPr lang="en-US" altLang="zh-CN" sz="4400" b="1" dirty="0"/>
              <a:t>GitLab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5040162" cy="812016"/>
            <a:chOff x="7318011" y="1456480"/>
            <a:chExt cx="5040162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5040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工作流程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Freeform 3">
            <a:extLst>
              <a:ext uri="{FF2B5EF4-FFF2-40B4-BE49-F238E27FC236}">
                <a16:creationId xmlns:a16="http://schemas.microsoft.com/office/drawing/2014/main" id="{E0812705-449D-294E-B954-D713BF9CE4E2}"/>
              </a:ext>
            </a:extLst>
          </p:cNvPr>
          <p:cNvSpPr/>
          <p:nvPr/>
        </p:nvSpPr>
        <p:spPr>
          <a:xfrm>
            <a:off x="739438" y="1968496"/>
            <a:ext cx="2976761" cy="587430"/>
          </a:xfrm>
          <a:custGeom>
            <a:avLst/>
            <a:gdLst>
              <a:gd name="connsiteX0" fmla="*/ 0 w 2976761"/>
              <a:gd name="connsiteY0" fmla="*/ 0 h 587430"/>
              <a:gd name="connsiteX1" fmla="*/ 2976761 w 2976761"/>
              <a:gd name="connsiteY1" fmla="*/ 0 h 587430"/>
              <a:gd name="connsiteX2" fmla="*/ 2976761 w 2976761"/>
              <a:gd name="connsiteY2" fmla="*/ 587430 h 587430"/>
              <a:gd name="connsiteX3" fmla="*/ 0 w 2976761"/>
              <a:gd name="connsiteY3" fmla="*/ 587430 h 587430"/>
              <a:gd name="connsiteX4" fmla="*/ 0 w 2976761"/>
              <a:gd name="connsiteY4" fmla="*/ 0 h 587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6761" h="587430">
                <a:moveTo>
                  <a:pt x="0" y="0"/>
                </a:moveTo>
                <a:lnTo>
                  <a:pt x="2976761" y="0"/>
                </a:lnTo>
                <a:lnTo>
                  <a:pt x="2976761" y="587430"/>
                </a:lnTo>
                <a:lnTo>
                  <a:pt x="0" y="587430"/>
                </a:lnTo>
                <a:lnTo>
                  <a:pt x="0" y="0"/>
                </a:lnTo>
              </a:path>
            </a:pathLst>
          </a:custGeom>
          <a:solidFill>
            <a:srgbClr val="FF9409">
              <a:alpha val="7098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Milestone建立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ingFang HK" panose="020B0400000000000000" pitchFamily="34" charset="-120"/>
              <a:ea typeface="PingFang HK" panose="020B0400000000000000" pitchFamily="34" charset="-120"/>
              <a:sym typeface="+mn-ea"/>
            </a:endParaRP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31EE1277-F702-EE4A-AFF2-194CBA34ECE4}"/>
              </a:ext>
            </a:extLst>
          </p:cNvPr>
          <p:cNvSpPr/>
          <p:nvPr/>
        </p:nvSpPr>
        <p:spPr>
          <a:xfrm>
            <a:off x="1979341" y="3147861"/>
            <a:ext cx="2976761" cy="587430"/>
          </a:xfrm>
          <a:custGeom>
            <a:avLst/>
            <a:gdLst>
              <a:gd name="connsiteX0" fmla="*/ 0 w 2976761"/>
              <a:gd name="connsiteY0" fmla="*/ 0 h 587430"/>
              <a:gd name="connsiteX1" fmla="*/ 2976761 w 2976761"/>
              <a:gd name="connsiteY1" fmla="*/ 0 h 587430"/>
              <a:gd name="connsiteX2" fmla="*/ 2976761 w 2976761"/>
              <a:gd name="connsiteY2" fmla="*/ 587430 h 587430"/>
              <a:gd name="connsiteX3" fmla="*/ 0 w 2976761"/>
              <a:gd name="connsiteY3" fmla="*/ 587430 h 587430"/>
              <a:gd name="connsiteX4" fmla="*/ 0 w 2976761"/>
              <a:gd name="connsiteY4" fmla="*/ 0 h 587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6761" h="587430">
                <a:moveTo>
                  <a:pt x="0" y="0"/>
                </a:moveTo>
                <a:lnTo>
                  <a:pt x="2976761" y="0"/>
                </a:lnTo>
                <a:lnTo>
                  <a:pt x="2976761" y="587430"/>
                </a:lnTo>
                <a:lnTo>
                  <a:pt x="0" y="587430"/>
                </a:lnTo>
                <a:lnTo>
                  <a:pt x="0" y="0"/>
                </a:lnTo>
              </a:path>
            </a:pathLst>
          </a:custGeom>
          <a:solidFill>
            <a:srgbClr val="FF9409">
              <a:alpha val="7098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issue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拆分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ingFang HK" panose="020B0400000000000000" pitchFamily="34" charset="-120"/>
              <a:ea typeface="PingFang HK" panose="020B0400000000000000" pitchFamily="34" charset="-120"/>
              <a:sym typeface="+mn-ea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83BA60C-4816-2B40-A0C6-EE70CE30963A}"/>
              </a:ext>
            </a:extLst>
          </p:cNvPr>
          <p:cNvSpPr/>
          <p:nvPr/>
        </p:nvSpPr>
        <p:spPr>
          <a:xfrm>
            <a:off x="6382551" y="4328718"/>
            <a:ext cx="2976761" cy="587430"/>
          </a:xfrm>
          <a:custGeom>
            <a:avLst/>
            <a:gdLst>
              <a:gd name="connsiteX0" fmla="*/ 0 w 2976761"/>
              <a:gd name="connsiteY0" fmla="*/ 0 h 587430"/>
              <a:gd name="connsiteX1" fmla="*/ 2976761 w 2976761"/>
              <a:gd name="connsiteY1" fmla="*/ 0 h 587430"/>
              <a:gd name="connsiteX2" fmla="*/ 2976761 w 2976761"/>
              <a:gd name="connsiteY2" fmla="*/ 587430 h 587430"/>
              <a:gd name="connsiteX3" fmla="*/ 0 w 2976761"/>
              <a:gd name="connsiteY3" fmla="*/ 587430 h 587430"/>
              <a:gd name="connsiteX4" fmla="*/ 0 w 2976761"/>
              <a:gd name="connsiteY4" fmla="*/ 0 h 587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6761" h="587430">
                <a:moveTo>
                  <a:pt x="0" y="0"/>
                </a:moveTo>
                <a:lnTo>
                  <a:pt x="2976761" y="0"/>
                </a:lnTo>
                <a:lnTo>
                  <a:pt x="2976761" y="587430"/>
                </a:lnTo>
                <a:lnTo>
                  <a:pt x="0" y="587430"/>
                </a:lnTo>
                <a:lnTo>
                  <a:pt x="0" y="0"/>
                </a:lnTo>
              </a:path>
            </a:pathLst>
          </a:custGeom>
          <a:solidFill>
            <a:srgbClr val="FF9409">
              <a:alpha val="7098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Label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优先级管理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ingFang HK" panose="020B0400000000000000" pitchFamily="34" charset="-120"/>
              <a:ea typeface="PingFang HK" panose="020B0400000000000000" pitchFamily="34" charset="-120"/>
              <a:sym typeface="+mn-ea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694CFCE9-597C-D144-99A4-BD49D16DC257}"/>
              </a:ext>
            </a:extLst>
          </p:cNvPr>
          <p:cNvSpPr/>
          <p:nvPr/>
        </p:nvSpPr>
        <p:spPr>
          <a:xfrm>
            <a:off x="7235898" y="3147861"/>
            <a:ext cx="2976761" cy="587430"/>
          </a:xfrm>
          <a:custGeom>
            <a:avLst/>
            <a:gdLst>
              <a:gd name="connsiteX0" fmla="*/ 0 w 2976761"/>
              <a:gd name="connsiteY0" fmla="*/ 0 h 587430"/>
              <a:gd name="connsiteX1" fmla="*/ 2976761 w 2976761"/>
              <a:gd name="connsiteY1" fmla="*/ 0 h 587430"/>
              <a:gd name="connsiteX2" fmla="*/ 2976761 w 2976761"/>
              <a:gd name="connsiteY2" fmla="*/ 587430 h 587430"/>
              <a:gd name="connsiteX3" fmla="*/ 0 w 2976761"/>
              <a:gd name="connsiteY3" fmla="*/ 587430 h 587430"/>
              <a:gd name="connsiteX4" fmla="*/ 0 w 2976761"/>
              <a:gd name="connsiteY4" fmla="*/ 0 h 587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6761" h="587430">
                <a:moveTo>
                  <a:pt x="0" y="0"/>
                </a:moveTo>
                <a:lnTo>
                  <a:pt x="2976761" y="0"/>
                </a:lnTo>
                <a:lnTo>
                  <a:pt x="2976761" y="587430"/>
                </a:lnTo>
                <a:lnTo>
                  <a:pt x="0" y="587430"/>
                </a:lnTo>
                <a:lnTo>
                  <a:pt x="0" y="0"/>
                </a:lnTo>
              </a:path>
            </a:pathLst>
          </a:custGeom>
          <a:solidFill>
            <a:srgbClr val="FF9409">
              <a:alpha val="7098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M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erge Request</a:t>
            </a: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02D1BA52-07A9-B943-8D33-5E435C44657C}"/>
              </a:ext>
            </a:extLst>
          </p:cNvPr>
          <p:cNvSpPr/>
          <p:nvPr/>
        </p:nvSpPr>
        <p:spPr>
          <a:xfrm>
            <a:off x="8475801" y="1968496"/>
            <a:ext cx="2976761" cy="587430"/>
          </a:xfrm>
          <a:custGeom>
            <a:avLst/>
            <a:gdLst>
              <a:gd name="connsiteX0" fmla="*/ 0 w 2976761"/>
              <a:gd name="connsiteY0" fmla="*/ 0 h 587430"/>
              <a:gd name="connsiteX1" fmla="*/ 2976761 w 2976761"/>
              <a:gd name="connsiteY1" fmla="*/ 0 h 587430"/>
              <a:gd name="connsiteX2" fmla="*/ 2976761 w 2976761"/>
              <a:gd name="connsiteY2" fmla="*/ 587430 h 587430"/>
              <a:gd name="connsiteX3" fmla="*/ 0 w 2976761"/>
              <a:gd name="connsiteY3" fmla="*/ 587430 h 587430"/>
              <a:gd name="connsiteX4" fmla="*/ 0 w 2976761"/>
              <a:gd name="connsiteY4" fmla="*/ 0 h 587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6761" h="587430">
                <a:moveTo>
                  <a:pt x="0" y="0"/>
                </a:moveTo>
                <a:lnTo>
                  <a:pt x="2976761" y="0"/>
                </a:lnTo>
                <a:lnTo>
                  <a:pt x="2976761" y="587430"/>
                </a:lnTo>
                <a:lnTo>
                  <a:pt x="0" y="587430"/>
                </a:lnTo>
                <a:lnTo>
                  <a:pt x="0" y="0"/>
                </a:lnTo>
              </a:path>
            </a:pathLst>
          </a:custGeom>
          <a:solidFill>
            <a:srgbClr val="FF9409">
              <a:alpha val="7098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Review</a:t>
            </a: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0A57FB38-00DC-CF4F-9504-4F64BB2E9292}"/>
              </a:ext>
            </a:extLst>
          </p:cNvPr>
          <p:cNvSpPr/>
          <p:nvPr/>
        </p:nvSpPr>
        <p:spPr>
          <a:xfrm>
            <a:off x="2832688" y="4328718"/>
            <a:ext cx="2976761" cy="587430"/>
          </a:xfrm>
          <a:custGeom>
            <a:avLst/>
            <a:gdLst>
              <a:gd name="connsiteX0" fmla="*/ 0 w 2976761"/>
              <a:gd name="connsiteY0" fmla="*/ 0 h 587430"/>
              <a:gd name="connsiteX1" fmla="*/ 2976761 w 2976761"/>
              <a:gd name="connsiteY1" fmla="*/ 0 h 587430"/>
              <a:gd name="connsiteX2" fmla="*/ 2976761 w 2976761"/>
              <a:gd name="connsiteY2" fmla="*/ 587430 h 587430"/>
              <a:gd name="connsiteX3" fmla="*/ 0 w 2976761"/>
              <a:gd name="connsiteY3" fmla="*/ 587430 h 587430"/>
              <a:gd name="connsiteX4" fmla="*/ 0 w 2976761"/>
              <a:gd name="connsiteY4" fmla="*/ 0 h 587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6761" h="587430">
                <a:moveTo>
                  <a:pt x="0" y="0"/>
                </a:moveTo>
                <a:lnTo>
                  <a:pt x="2976761" y="0"/>
                </a:lnTo>
                <a:lnTo>
                  <a:pt x="2976761" y="587430"/>
                </a:lnTo>
                <a:lnTo>
                  <a:pt x="0" y="587430"/>
                </a:lnTo>
                <a:lnTo>
                  <a:pt x="0" y="0"/>
                </a:lnTo>
              </a:path>
            </a:pathLst>
          </a:custGeom>
          <a:solidFill>
            <a:srgbClr val="FF9409">
              <a:alpha val="70980"/>
            </a:srgb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Board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上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事务拖动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ingFang HK" panose="020B0400000000000000" pitchFamily="34" charset="-120"/>
              <a:ea typeface="PingFang HK" panose="020B0400000000000000" pitchFamily="34" charset="-120"/>
              <a:sym typeface="+mn-ea"/>
            </a:endParaRPr>
          </a:p>
        </p:txBody>
      </p:sp>
      <p:sp>
        <p:nvSpPr>
          <p:cNvPr id="6" name="Bent-Up Arrow 5">
            <a:extLst>
              <a:ext uri="{FF2B5EF4-FFF2-40B4-BE49-F238E27FC236}">
                <a16:creationId xmlns:a16="http://schemas.microsoft.com/office/drawing/2014/main" id="{B032C208-6974-CF47-86CB-99A72F70E85F}"/>
              </a:ext>
            </a:extLst>
          </p:cNvPr>
          <p:cNvSpPr/>
          <p:nvPr/>
        </p:nvSpPr>
        <p:spPr>
          <a:xfrm rot="10800000">
            <a:off x="7568496" y="2371542"/>
            <a:ext cx="604869" cy="649954"/>
          </a:xfrm>
          <a:prstGeom prst="bentUpArrow">
            <a:avLst>
              <a:gd name="adj1" fmla="val 15141"/>
              <a:gd name="adj2" fmla="val 25000"/>
              <a:gd name="adj3" fmla="val 381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-Up Arrow 35">
            <a:extLst>
              <a:ext uri="{FF2B5EF4-FFF2-40B4-BE49-F238E27FC236}">
                <a16:creationId xmlns:a16="http://schemas.microsoft.com/office/drawing/2014/main" id="{3B694510-666F-E749-AB7E-839DDA7158C1}"/>
              </a:ext>
            </a:extLst>
          </p:cNvPr>
          <p:cNvSpPr/>
          <p:nvPr/>
        </p:nvSpPr>
        <p:spPr>
          <a:xfrm rot="10800000">
            <a:off x="6518261" y="3547673"/>
            <a:ext cx="604869" cy="649954"/>
          </a:xfrm>
          <a:prstGeom prst="bentUpArrow">
            <a:avLst>
              <a:gd name="adj1" fmla="val 15141"/>
              <a:gd name="adj2" fmla="val 25000"/>
              <a:gd name="adj3" fmla="val 381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Bent-Up Arrow 36">
            <a:extLst>
              <a:ext uri="{FF2B5EF4-FFF2-40B4-BE49-F238E27FC236}">
                <a16:creationId xmlns:a16="http://schemas.microsoft.com/office/drawing/2014/main" id="{7CA5C281-797D-C041-943F-68ADD59FB038}"/>
              </a:ext>
            </a:extLst>
          </p:cNvPr>
          <p:cNvSpPr/>
          <p:nvPr/>
        </p:nvSpPr>
        <p:spPr>
          <a:xfrm>
            <a:off x="9519879" y="4124442"/>
            <a:ext cx="604869" cy="649954"/>
          </a:xfrm>
          <a:prstGeom prst="bentUpArrow">
            <a:avLst>
              <a:gd name="adj1" fmla="val 15141"/>
              <a:gd name="adj2" fmla="val 25000"/>
              <a:gd name="adj3" fmla="val 38145"/>
            </a:avLst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ent-Up Arrow 37">
            <a:extLst>
              <a:ext uri="{FF2B5EF4-FFF2-40B4-BE49-F238E27FC236}">
                <a16:creationId xmlns:a16="http://schemas.microsoft.com/office/drawing/2014/main" id="{EE97843E-1F6A-E84D-AA28-A0181C604F08}"/>
              </a:ext>
            </a:extLst>
          </p:cNvPr>
          <p:cNvSpPr/>
          <p:nvPr/>
        </p:nvSpPr>
        <p:spPr>
          <a:xfrm>
            <a:off x="10370558" y="2897719"/>
            <a:ext cx="604869" cy="649954"/>
          </a:xfrm>
          <a:prstGeom prst="bentUpArrow">
            <a:avLst>
              <a:gd name="adj1" fmla="val 15141"/>
              <a:gd name="adj2" fmla="val 25000"/>
              <a:gd name="adj3" fmla="val 38145"/>
            </a:avLst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882151-13D6-AB4D-9A6F-07D28ADF0F36}"/>
              </a:ext>
            </a:extLst>
          </p:cNvPr>
          <p:cNvCxnSpPr>
            <a:cxnSpLocks/>
          </p:cNvCxnSpPr>
          <p:nvPr/>
        </p:nvCxnSpPr>
        <p:spPr>
          <a:xfrm flipH="1">
            <a:off x="5856646" y="4522604"/>
            <a:ext cx="478708" cy="0"/>
          </a:xfrm>
          <a:prstGeom prst="straightConnector1">
            <a:avLst/>
          </a:prstGeom>
          <a:ln w="76200">
            <a:solidFill>
              <a:srgbClr val="091E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07BF508-3BB0-3841-AF00-BD44BFCEDC16}"/>
              </a:ext>
            </a:extLst>
          </p:cNvPr>
          <p:cNvCxnSpPr>
            <a:cxnSpLocks/>
          </p:cNvCxnSpPr>
          <p:nvPr/>
        </p:nvCxnSpPr>
        <p:spPr>
          <a:xfrm>
            <a:off x="5856646" y="4774396"/>
            <a:ext cx="478708" cy="0"/>
          </a:xfrm>
          <a:prstGeom prst="straightConnector1">
            <a:avLst/>
          </a:prstGeom>
          <a:ln w="76200">
            <a:solidFill>
              <a:srgbClr val="01A8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Bent-Up Arrow 43">
            <a:extLst>
              <a:ext uri="{FF2B5EF4-FFF2-40B4-BE49-F238E27FC236}">
                <a16:creationId xmlns:a16="http://schemas.microsoft.com/office/drawing/2014/main" id="{C8279DAC-4597-F24E-ABCB-D9DD685D0949}"/>
              </a:ext>
            </a:extLst>
          </p:cNvPr>
          <p:cNvSpPr/>
          <p:nvPr/>
        </p:nvSpPr>
        <p:spPr>
          <a:xfrm rot="5400000" flipH="1" flipV="1">
            <a:off x="5075928" y="3419033"/>
            <a:ext cx="604869" cy="649954"/>
          </a:xfrm>
          <a:prstGeom prst="bentUpArrow">
            <a:avLst>
              <a:gd name="adj1" fmla="val 15141"/>
              <a:gd name="adj2" fmla="val 25000"/>
              <a:gd name="adj3" fmla="val 381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ent-Up Arrow 44">
            <a:extLst>
              <a:ext uri="{FF2B5EF4-FFF2-40B4-BE49-F238E27FC236}">
                <a16:creationId xmlns:a16="http://schemas.microsoft.com/office/drawing/2014/main" id="{44A646E6-DA12-544E-B2C0-108A16BDA35F}"/>
              </a:ext>
            </a:extLst>
          </p:cNvPr>
          <p:cNvSpPr/>
          <p:nvPr/>
        </p:nvSpPr>
        <p:spPr>
          <a:xfrm rot="5400000" flipH="1" flipV="1">
            <a:off x="3996094" y="2270307"/>
            <a:ext cx="604869" cy="649954"/>
          </a:xfrm>
          <a:prstGeom prst="bentUpArrow">
            <a:avLst>
              <a:gd name="adj1" fmla="val 15141"/>
              <a:gd name="adj2" fmla="val 25000"/>
              <a:gd name="adj3" fmla="val 381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ent-Up Arrow 46">
            <a:extLst>
              <a:ext uri="{FF2B5EF4-FFF2-40B4-BE49-F238E27FC236}">
                <a16:creationId xmlns:a16="http://schemas.microsoft.com/office/drawing/2014/main" id="{726C2F67-39AA-534A-A886-9628C1A6907B}"/>
              </a:ext>
            </a:extLst>
          </p:cNvPr>
          <p:cNvSpPr/>
          <p:nvPr/>
        </p:nvSpPr>
        <p:spPr>
          <a:xfrm rot="16200000" flipH="1" flipV="1">
            <a:off x="2053087" y="4200294"/>
            <a:ext cx="604869" cy="649954"/>
          </a:xfrm>
          <a:prstGeom prst="bentUpArrow">
            <a:avLst>
              <a:gd name="adj1" fmla="val 15141"/>
              <a:gd name="adj2" fmla="val 25000"/>
              <a:gd name="adj3" fmla="val 38145"/>
            </a:avLst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ent-Up Arrow 47">
            <a:extLst>
              <a:ext uri="{FF2B5EF4-FFF2-40B4-BE49-F238E27FC236}">
                <a16:creationId xmlns:a16="http://schemas.microsoft.com/office/drawing/2014/main" id="{67CC508D-5D50-F54A-ABAC-E5AF5D379CE7}"/>
              </a:ext>
            </a:extLst>
          </p:cNvPr>
          <p:cNvSpPr/>
          <p:nvPr/>
        </p:nvSpPr>
        <p:spPr>
          <a:xfrm rot="16200000" flipH="1" flipV="1">
            <a:off x="1219078" y="3016757"/>
            <a:ext cx="604869" cy="649954"/>
          </a:xfrm>
          <a:prstGeom prst="bentUpArrow">
            <a:avLst>
              <a:gd name="adj1" fmla="val 15141"/>
              <a:gd name="adj2" fmla="val 25000"/>
              <a:gd name="adj3" fmla="val 38145"/>
            </a:avLst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5371792" cy="812016"/>
            <a:chOff x="7318011" y="1456480"/>
            <a:chExt cx="5371792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5371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-Milestone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文本框 3">
            <a:extLst>
              <a:ext uri="{FF2B5EF4-FFF2-40B4-BE49-F238E27FC236}">
                <a16:creationId xmlns:a16="http://schemas.microsoft.com/office/drawing/2014/main" id="{A5C20389-D2AF-3841-A2FF-812A8386A1C6}"/>
              </a:ext>
            </a:extLst>
          </p:cNvPr>
          <p:cNvSpPr txBox="1"/>
          <p:nvPr/>
        </p:nvSpPr>
        <p:spPr>
          <a:xfrm>
            <a:off x="419285" y="1428704"/>
            <a:ext cx="4987602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整个项目共同的</a:t>
            </a:r>
            <a:r>
              <a:rPr lang="en-US" altLang="zh-CN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Milestone</a:t>
            </a: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 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325AEA-9E84-4ED6-81EC-B0715614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5" y="2171469"/>
            <a:ext cx="1174285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88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66875"/>
            <a:ext cx="4378122" cy="812016"/>
            <a:chOff x="7318011" y="1456480"/>
            <a:chExt cx="4378122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4378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-Issue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文本框 3">
            <a:extLst>
              <a:ext uri="{FF2B5EF4-FFF2-40B4-BE49-F238E27FC236}">
                <a16:creationId xmlns:a16="http://schemas.microsoft.com/office/drawing/2014/main" id="{A5C20389-D2AF-3841-A2FF-812A8386A1C6}"/>
              </a:ext>
            </a:extLst>
          </p:cNvPr>
          <p:cNvSpPr txBox="1"/>
          <p:nvPr/>
        </p:nvSpPr>
        <p:spPr>
          <a:xfrm>
            <a:off x="8874672" y="2307378"/>
            <a:ext cx="2898043" cy="19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总数：</a:t>
            </a: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258</a:t>
            </a: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个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开放：</a:t>
            </a: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55</a:t>
            </a: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个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关闭：</a:t>
            </a: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203</a:t>
            </a: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个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14A4D8-2094-4E76-B698-28ABCA33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5" y="1305593"/>
            <a:ext cx="8122704" cy="46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3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4378122" cy="812016"/>
            <a:chOff x="7318011" y="1456480"/>
            <a:chExt cx="4378122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4378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-Issue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文本框 3">
            <a:extLst>
              <a:ext uri="{FF2B5EF4-FFF2-40B4-BE49-F238E27FC236}">
                <a16:creationId xmlns:a16="http://schemas.microsoft.com/office/drawing/2014/main" id="{A5C20389-D2AF-3841-A2FF-812A8386A1C6}"/>
              </a:ext>
            </a:extLst>
          </p:cNvPr>
          <p:cNvSpPr txBox="1"/>
          <p:nvPr/>
        </p:nvSpPr>
        <p:spPr>
          <a:xfrm>
            <a:off x="8198311" y="1795476"/>
            <a:ext cx="3993689" cy="326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按模块划分</a:t>
            </a: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Issue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提前建立</a:t>
            </a: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Issue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按分工完成</a:t>
            </a: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Issue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2A754B-467D-8346-AEC3-10DFE06EA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795476"/>
            <a:ext cx="7236965" cy="326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4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FC19F6-3929-F34C-8CD9-883126926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710267"/>
            <a:ext cx="7150100" cy="4178300"/>
          </a:xfrm>
          <a:prstGeom prst="rect">
            <a:avLst/>
          </a:prstGeom>
          <a:ln>
            <a:noFill/>
          </a:ln>
        </p:spPr>
      </p:pic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5012911" cy="812016"/>
            <a:chOff x="7318011" y="1456480"/>
            <a:chExt cx="5012911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50129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时间预估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文本框 3">
            <a:extLst>
              <a:ext uri="{FF2B5EF4-FFF2-40B4-BE49-F238E27FC236}">
                <a16:creationId xmlns:a16="http://schemas.microsoft.com/office/drawing/2014/main" id="{A20F45EC-9EDD-AD4B-93C5-DA4D06C070E1}"/>
              </a:ext>
            </a:extLst>
          </p:cNvPr>
          <p:cNvSpPr txBox="1"/>
          <p:nvPr/>
        </p:nvSpPr>
        <p:spPr>
          <a:xfrm>
            <a:off x="8421296" y="1441910"/>
            <a:ext cx="3490566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estimate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spend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3D9190-4FBA-3246-81AB-C7AACA742E0B}"/>
              </a:ext>
            </a:extLst>
          </p:cNvPr>
          <p:cNvSpPr/>
          <p:nvPr/>
        </p:nvSpPr>
        <p:spPr>
          <a:xfrm>
            <a:off x="1719472" y="5304699"/>
            <a:ext cx="2206486" cy="2015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ED7E61-C01A-CC4F-BEDF-5421D41CA1F6}"/>
              </a:ext>
            </a:extLst>
          </p:cNvPr>
          <p:cNvSpPr/>
          <p:nvPr/>
        </p:nvSpPr>
        <p:spPr>
          <a:xfrm>
            <a:off x="1719471" y="4716429"/>
            <a:ext cx="2464904" cy="511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55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4602542" cy="812016"/>
            <a:chOff x="7318011" y="1456480"/>
            <a:chExt cx="4602542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4602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优先级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文本框 3">
            <a:extLst>
              <a:ext uri="{FF2B5EF4-FFF2-40B4-BE49-F238E27FC236}">
                <a16:creationId xmlns:a16="http://schemas.microsoft.com/office/drawing/2014/main" id="{A5C20389-D2AF-3841-A2FF-812A8386A1C6}"/>
              </a:ext>
            </a:extLst>
          </p:cNvPr>
          <p:cNvSpPr txBox="1"/>
          <p:nvPr/>
        </p:nvSpPr>
        <p:spPr>
          <a:xfrm>
            <a:off x="8953804" y="1320860"/>
            <a:ext cx="2700630" cy="3913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立即处理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Bug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配置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数据库修改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修改代码结构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4FA315-4856-3F41-9C94-F2EAFEF50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728150"/>
            <a:ext cx="7010400" cy="1549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6DEE45-449F-4F44-8D02-5E94CA347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3716442"/>
            <a:ext cx="7023100" cy="104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A8AC6-F8E9-D445-B8C0-BD94D225A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5196734"/>
            <a:ext cx="6985000" cy="5207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5586AE-0C65-CD48-9EC0-3440871CB54E}"/>
              </a:ext>
            </a:extLst>
          </p:cNvPr>
          <p:cNvSpPr/>
          <p:nvPr/>
        </p:nvSpPr>
        <p:spPr>
          <a:xfrm>
            <a:off x="402838" y="5196734"/>
            <a:ext cx="1070451" cy="253576"/>
          </a:xfrm>
          <a:prstGeom prst="rect">
            <a:avLst/>
          </a:prstGeom>
          <a:noFill/>
          <a:ln w="1905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D218C-E59E-5B41-83BC-E13344E8716F}"/>
              </a:ext>
            </a:extLst>
          </p:cNvPr>
          <p:cNvSpPr/>
          <p:nvPr/>
        </p:nvSpPr>
        <p:spPr>
          <a:xfrm>
            <a:off x="419285" y="2762364"/>
            <a:ext cx="1210732" cy="253576"/>
          </a:xfrm>
          <a:prstGeom prst="rect">
            <a:avLst/>
          </a:prstGeom>
          <a:noFill/>
          <a:ln w="1905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F3649-9584-FF48-9CBB-CE3D82C8BAFD}"/>
              </a:ext>
            </a:extLst>
          </p:cNvPr>
          <p:cNvSpPr/>
          <p:nvPr/>
        </p:nvSpPr>
        <p:spPr>
          <a:xfrm>
            <a:off x="402838" y="1675984"/>
            <a:ext cx="940188" cy="253576"/>
          </a:xfrm>
          <a:prstGeom prst="rect">
            <a:avLst/>
          </a:prstGeom>
          <a:noFill/>
          <a:ln w="1905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258C33B-DE62-8B4B-8CF4-20BF198BE31D}"/>
              </a:ext>
            </a:extLst>
          </p:cNvPr>
          <p:cNvSpPr/>
          <p:nvPr/>
        </p:nvSpPr>
        <p:spPr>
          <a:xfrm>
            <a:off x="7429685" y="3764874"/>
            <a:ext cx="292429" cy="978604"/>
          </a:xfrm>
          <a:prstGeom prst="rightBrace">
            <a:avLst>
              <a:gd name="adj1" fmla="val 28471"/>
              <a:gd name="adj2" fmla="val 495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3">
            <a:extLst>
              <a:ext uri="{FF2B5EF4-FFF2-40B4-BE49-F238E27FC236}">
                <a16:creationId xmlns:a16="http://schemas.microsoft.com/office/drawing/2014/main" id="{F68F842D-6578-AD41-9E1C-CBC190955059}"/>
              </a:ext>
            </a:extLst>
          </p:cNvPr>
          <p:cNvSpPr txBox="1"/>
          <p:nvPr/>
        </p:nvSpPr>
        <p:spPr>
          <a:xfrm>
            <a:off x="7722114" y="3980469"/>
            <a:ext cx="764695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微信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51B51C6-AFAA-5D43-A515-B1B9C192E48A}"/>
              </a:ext>
            </a:extLst>
          </p:cNvPr>
          <p:cNvSpPr/>
          <p:nvPr/>
        </p:nvSpPr>
        <p:spPr>
          <a:xfrm>
            <a:off x="7442385" y="1911047"/>
            <a:ext cx="292429" cy="1225351"/>
          </a:xfrm>
          <a:prstGeom prst="rightBrace">
            <a:avLst>
              <a:gd name="adj1" fmla="val 59315"/>
              <a:gd name="adj2" fmla="val 495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E4BFE9D1-794E-984C-9089-90C2F36E1A44}"/>
              </a:ext>
            </a:extLst>
          </p:cNvPr>
          <p:cNvSpPr/>
          <p:nvPr/>
        </p:nvSpPr>
        <p:spPr>
          <a:xfrm>
            <a:off x="7507764" y="5323522"/>
            <a:ext cx="138557" cy="291083"/>
          </a:xfrm>
          <a:prstGeom prst="rightBrace">
            <a:avLst>
              <a:gd name="adj1" fmla="val 24758"/>
              <a:gd name="adj2" fmla="val 495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5E4833C2-797A-7E41-B7A7-AD6ABFE491D7}"/>
              </a:ext>
            </a:extLst>
          </p:cNvPr>
          <p:cNvSpPr txBox="1"/>
          <p:nvPr/>
        </p:nvSpPr>
        <p:spPr>
          <a:xfrm>
            <a:off x="7722113" y="2235350"/>
            <a:ext cx="907339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网页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4" name="文本框 3">
            <a:extLst>
              <a:ext uri="{FF2B5EF4-FFF2-40B4-BE49-F238E27FC236}">
                <a16:creationId xmlns:a16="http://schemas.microsoft.com/office/drawing/2014/main" id="{548A2F89-B503-4743-B03E-9F90DDD86759}"/>
              </a:ext>
            </a:extLst>
          </p:cNvPr>
          <p:cNvSpPr txBox="1"/>
          <p:nvPr/>
        </p:nvSpPr>
        <p:spPr>
          <a:xfrm>
            <a:off x="7722114" y="5171564"/>
            <a:ext cx="907339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后端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658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22660"/>
            <a:chOff x="7318011" y="1456480"/>
            <a:chExt cx="4260761" cy="82266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28264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配置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950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19285" y="1483721"/>
            <a:ext cx="12076043" cy="169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微信前端、网页前端和后端存三个不同仓库，分别都配置了 </a:t>
            </a:r>
            <a:r>
              <a:rPr lang="en-US" altLang="zh-CN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Runner</a:t>
            </a: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endParaRPr lang="en-US" altLang="zh-CN" sz="2400" b="1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Runner </a:t>
            </a:r>
            <a:r>
              <a:rPr lang="zh-CN" altLang="en-US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部署在自己的服务器上，保证随时进行 </a:t>
            </a:r>
            <a:r>
              <a:rPr lang="en-US" altLang="zh-CN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Pipelines </a:t>
            </a:r>
            <a:r>
              <a:rPr lang="zh-CN" altLang="en-US" sz="24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测试</a:t>
            </a:r>
            <a:endParaRPr lang="en-US" altLang="zh-CN" sz="24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9CB43B-1D30-264F-94F4-D11A96D43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2" y="3941319"/>
            <a:ext cx="2895600" cy="11557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E00FA8-75A3-A64B-A314-384E3C0A0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96" y="3941319"/>
            <a:ext cx="2895600" cy="11557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37C288-0584-4A4D-8450-AFE908E24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04" y="3941319"/>
            <a:ext cx="28956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A1AB19-83AA-9543-931B-DAC99C223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4904559"/>
            <a:ext cx="69850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CD04E3-9B81-A944-8C03-1DF601186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4117024"/>
            <a:ext cx="70231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BBC8B4-2EE2-E84D-9583-FB0A56B74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3319459"/>
            <a:ext cx="7035800" cy="6223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6A2D5-EF46-E94B-B6CE-233B45B24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432741"/>
            <a:ext cx="7023100" cy="1587500"/>
          </a:xfrm>
          <a:prstGeom prst="rect">
            <a:avLst/>
          </a:prstGeom>
        </p:spPr>
      </p:pic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4602542" cy="812016"/>
            <a:chOff x="7318011" y="1456480"/>
            <a:chExt cx="4602542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4602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优先级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文本框 3">
            <a:extLst>
              <a:ext uri="{FF2B5EF4-FFF2-40B4-BE49-F238E27FC236}">
                <a16:creationId xmlns:a16="http://schemas.microsoft.com/office/drawing/2014/main" id="{A5C20389-D2AF-3841-A2FF-812A8386A1C6}"/>
              </a:ext>
            </a:extLst>
          </p:cNvPr>
          <p:cNvSpPr txBox="1"/>
          <p:nvPr/>
        </p:nvSpPr>
        <p:spPr>
          <a:xfrm>
            <a:off x="8968634" y="1991403"/>
            <a:ext cx="3814785" cy="132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优先级：高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重构代码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D218C-E59E-5B41-83BC-E13344E8716F}"/>
              </a:ext>
            </a:extLst>
          </p:cNvPr>
          <p:cNvSpPr/>
          <p:nvPr/>
        </p:nvSpPr>
        <p:spPr>
          <a:xfrm>
            <a:off x="499185" y="1383508"/>
            <a:ext cx="763939" cy="253576"/>
          </a:xfrm>
          <a:prstGeom prst="rect">
            <a:avLst/>
          </a:prstGeom>
          <a:noFill/>
          <a:ln w="1905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9F3649-9584-FF48-9CBB-CE3D82C8BAFD}"/>
              </a:ext>
            </a:extLst>
          </p:cNvPr>
          <p:cNvSpPr/>
          <p:nvPr/>
        </p:nvSpPr>
        <p:spPr>
          <a:xfrm>
            <a:off x="5536095" y="1576537"/>
            <a:ext cx="729199" cy="236302"/>
          </a:xfrm>
          <a:prstGeom prst="rect">
            <a:avLst/>
          </a:prstGeom>
          <a:noFill/>
          <a:ln w="1905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4CC7EAC-62D1-734B-87A5-7EB91C1FA7C5}"/>
              </a:ext>
            </a:extLst>
          </p:cNvPr>
          <p:cNvSpPr/>
          <p:nvPr/>
        </p:nvSpPr>
        <p:spPr>
          <a:xfrm>
            <a:off x="7486335" y="1694688"/>
            <a:ext cx="292429" cy="2054072"/>
          </a:xfrm>
          <a:prstGeom prst="rightBrace">
            <a:avLst>
              <a:gd name="adj1" fmla="val 8333"/>
              <a:gd name="adj2" fmla="val 495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4074C6FE-24B3-D04F-9BAE-B91EB172DED7}"/>
              </a:ext>
            </a:extLst>
          </p:cNvPr>
          <p:cNvSpPr txBox="1"/>
          <p:nvPr/>
        </p:nvSpPr>
        <p:spPr>
          <a:xfrm>
            <a:off x="7822714" y="2446526"/>
            <a:ext cx="764695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微信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998EB031-CC58-7D4C-8F05-2B742CC2056E}"/>
              </a:ext>
            </a:extLst>
          </p:cNvPr>
          <p:cNvSpPr/>
          <p:nvPr/>
        </p:nvSpPr>
        <p:spPr>
          <a:xfrm>
            <a:off x="7458688" y="4241160"/>
            <a:ext cx="292429" cy="291083"/>
          </a:xfrm>
          <a:prstGeom prst="rightBrace">
            <a:avLst>
              <a:gd name="adj1" fmla="val 8333"/>
              <a:gd name="adj2" fmla="val 495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D34B4FF3-7FE4-BD4D-9907-9E6DB6FC412F}"/>
              </a:ext>
            </a:extLst>
          </p:cNvPr>
          <p:cNvSpPr/>
          <p:nvPr/>
        </p:nvSpPr>
        <p:spPr>
          <a:xfrm>
            <a:off x="7461449" y="5017770"/>
            <a:ext cx="292429" cy="291083"/>
          </a:xfrm>
          <a:prstGeom prst="rightBrace">
            <a:avLst>
              <a:gd name="adj1" fmla="val 8333"/>
              <a:gd name="adj2" fmla="val 495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10C2CB77-C283-2E4C-A03A-AD39EFBCE4F8}"/>
              </a:ext>
            </a:extLst>
          </p:cNvPr>
          <p:cNvSpPr txBox="1"/>
          <p:nvPr/>
        </p:nvSpPr>
        <p:spPr>
          <a:xfrm>
            <a:off x="7816496" y="4067329"/>
            <a:ext cx="907339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网页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31" name="文本框 3">
            <a:extLst>
              <a:ext uri="{FF2B5EF4-FFF2-40B4-BE49-F238E27FC236}">
                <a16:creationId xmlns:a16="http://schemas.microsoft.com/office/drawing/2014/main" id="{9D135D10-02F7-6745-A00A-B7E373D49DB0}"/>
              </a:ext>
            </a:extLst>
          </p:cNvPr>
          <p:cNvSpPr txBox="1"/>
          <p:nvPr/>
        </p:nvSpPr>
        <p:spPr>
          <a:xfrm>
            <a:off x="7818260" y="4852293"/>
            <a:ext cx="907339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后端</a:t>
            </a:r>
            <a:endParaRPr lang="en-US" altLang="zh-CN" sz="20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1282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4602542" cy="812016"/>
            <a:chOff x="7318011" y="1456480"/>
            <a:chExt cx="4602542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4602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优先级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文本框 3">
            <a:extLst>
              <a:ext uri="{FF2B5EF4-FFF2-40B4-BE49-F238E27FC236}">
                <a16:creationId xmlns:a16="http://schemas.microsoft.com/office/drawing/2014/main" id="{A5C20389-D2AF-3841-A2FF-812A8386A1C6}"/>
              </a:ext>
            </a:extLst>
          </p:cNvPr>
          <p:cNvSpPr txBox="1"/>
          <p:nvPr/>
        </p:nvSpPr>
        <p:spPr>
          <a:xfrm>
            <a:off x="8836485" y="2513151"/>
            <a:ext cx="3814785" cy="19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优先级：中</a:t>
            </a: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/</a:t>
            </a: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低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按开发顺序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36F50C-D858-E14E-AE29-B28DA7A9F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602340"/>
            <a:ext cx="8269881" cy="379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3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4536819" cy="812016"/>
            <a:chOff x="7318011" y="1456480"/>
            <a:chExt cx="4536819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45368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-Board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84DF6C-FE9D-A74D-8C34-3B4D4A020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899110"/>
            <a:ext cx="5105400" cy="431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F2EF02-243C-0E4F-AEAE-3F257167E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17" y="1906411"/>
            <a:ext cx="5080000" cy="4330700"/>
          </a:xfrm>
          <a:prstGeom prst="rect">
            <a:avLst/>
          </a:prstGeom>
        </p:spPr>
      </p:pic>
      <p:sp>
        <p:nvSpPr>
          <p:cNvPr id="14" name="文本框 3">
            <a:extLst>
              <a:ext uri="{FF2B5EF4-FFF2-40B4-BE49-F238E27FC236}">
                <a16:creationId xmlns:a16="http://schemas.microsoft.com/office/drawing/2014/main" id="{17973224-1380-9540-81F5-DD6B2F3FA3BD}"/>
              </a:ext>
            </a:extLst>
          </p:cNvPr>
          <p:cNvSpPr txBox="1"/>
          <p:nvPr/>
        </p:nvSpPr>
        <p:spPr>
          <a:xfrm>
            <a:off x="419285" y="1308875"/>
            <a:ext cx="2253577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成员分工</a:t>
            </a:r>
            <a:endParaRPr lang="en-US" altLang="zh-CN" sz="24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A20F45EC-9EDD-AD4B-93C5-DA4D06C070E1}"/>
              </a:ext>
            </a:extLst>
          </p:cNvPr>
          <p:cNvSpPr txBox="1"/>
          <p:nvPr/>
        </p:nvSpPr>
        <p:spPr>
          <a:xfrm>
            <a:off x="6293917" y="1308875"/>
            <a:ext cx="2253577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工作状态</a:t>
            </a:r>
            <a:endParaRPr lang="en-US" altLang="zh-CN" sz="24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57D3C2-1271-694E-B465-F1385D1EB68B}"/>
              </a:ext>
            </a:extLst>
          </p:cNvPr>
          <p:cNvCxnSpPr/>
          <p:nvPr/>
        </p:nvCxnSpPr>
        <p:spPr>
          <a:xfrm>
            <a:off x="5898084" y="1422630"/>
            <a:ext cx="0" cy="524983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34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4260761" cy="812016"/>
            <a:chOff x="7318011" y="1456480"/>
            <a:chExt cx="4260761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41921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分支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911CCE-A67F-E54A-A83F-BADE8D5ED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3162148"/>
            <a:ext cx="6340449" cy="59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10874-E3D4-1E4E-B432-BCD0B4EE6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6" y="3937791"/>
            <a:ext cx="6309372" cy="621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CA451-5EC4-A043-9175-E7B57197E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5" y="4755876"/>
            <a:ext cx="6309375" cy="559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FDDBE7-B788-3146-A59F-45B5346A0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6" y="1602340"/>
            <a:ext cx="6309372" cy="574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F95948-4BB5-9A41-875F-737D59710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5" y="2365283"/>
            <a:ext cx="6309375" cy="606073"/>
          </a:xfrm>
          <a:prstGeom prst="rect">
            <a:avLst/>
          </a:prstGeom>
        </p:spPr>
      </p:pic>
      <p:sp>
        <p:nvSpPr>
          <p:cNvPr id="26" name="文本框 3">
            <a:extLst>
              <a:ext uri="{FF2B5EF4-FFF2-40B4-BE49-F238E27FC236}">
                <a16:creationId xmlns:a16="http://schemas.microsoft.com/office/drawing/2014/main" id="{07710BD8-A5DF-4B4B-874E-BC0B1BBB6750}"/>
              </a:ext>
            </a:extLst>
          </p:cNvPr>
          <p:cNvSpPr txBox="1"/>
          <p:nvPr/>
        </p:nvSpPr>
        <p:spPr>
          <a:xfrm>
            <a:off x="7198783" y="1214171"/>
            <a:ext cx="4787807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分支命名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开发：</a:t>
            </a:r>
            <a:r>
              <a:rPr lang="en-US" altLang="zh-CN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dev-</a:t>
            </a: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模块名</a:t>
            </a:r>
          </a:p>
        </p:txBody>
      </p:sp>
    </p:spTree>
    <p:extLst>
      <p:ext uri="{BB962C8B-B14F-4D97-AF65-F5344CB8AC3E}">
        <p14:creationId xmlns:p14="http://schemas.microsoft.com/office/powerpoint/2010/main" val="892155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07710BD8-A5DF-4B4B-874E-BC0B1BBB6750}"/>
              </a:ext>
            </a:extLst>
          </p:cNvPr>
          <p:cNvSpPr txBox="1"/>
          <p:nvPr/>
        </p:nvSpPr>
        <p:spPr>
          <a:xfrm>
            <a:off x="6490067" y="1200571"/>
            <a:ext cx="4320669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Review</a:t>
            </a: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过程</a:t>
            </a:r>
            <a:endParaRPr lang="en-US" altLang="zh-CN" sz="24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6343403" cy="812016"/>
            <a:chOff x="7318011" y="1456480"/>
            <a:chExt cx="6343403" cy="812016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6343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项目管理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-Merge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 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Request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Gitlab Project Management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F0B21C-0D20-A245-B5A3-1E7D9E4A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310085"/>
            <a:ext cx="5245100" cy="54229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4FDBF-D88B-1D4A-A5B6-0D9CF1359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67" y="2478485"/>
            <a:ext cx="52197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08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62918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额外工作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05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1F6E428-C22B-4C60-A25B-FB36AC1D0C16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90AF45B-29E2-4E76-B45E-FE36F5E1658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64F768-9073-4423-9031-927838E94D95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05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5466E11-EEE9-4C3B-B8B9-3BAD1899DA98}"/>
              </a:ext>
            </a:extLst>
          </p:cNvPr>
          <p:cNvGrpSpPr/>
          <p:nvPr/>
        </p:nvGrpSpPr>
        <p:grpSpPr>
          <a:xfrm>
            <a:off x="1473289" y="371367"/>
            <a:ext cx="5089855" cy="787907"/>
            <a:chOff x="7318011" y="1456480"/>
            <a:chExt cx="5089855" cy="78790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745CDF-C94C-48F5-89C4-788CE51B0E39}"/>
                </a:ext>
              </a:extLst>
            </p:cNvPr>
            <p:cNvSpPr txBox="1"/>
            <p:nvPr/>
          </p:nvSpPr>
          <p:spPr>
            <a:xfrm>
              <a:off x="7318011" y="1456480"/>
              <a:ext cx="50898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额外工作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-RESTful API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设计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AED0AD1-F9CF-441F-9E38-EA660423936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Extra Work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3BCBAB-4769-A44D-81FE-39109949E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710267"/>
            <a:ext cx="4016879" cy="433694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6FA344-1364-B542-8BC6-B79B21190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52" y="1710267"/>
            <a:ext cx="3642710" cy="4371252"/>
          </a:xfrm>
          <a:prstGeom prst="rect">
            <a:avLst/>
          </a:prstGeom>
        </p:spPr>
      </p:pic>
      <p:sp>
        <p:nvSpPr>
          <p:cNvPr id="18" name="文本框 3">
            <a:extLst>
              <a:ext uri="{FF2B5EF4-FFF2-40B4-BE49-F238E27FC236}">
                <a16:creationId xmlns:a16="http://schemas.microsoft.com/office/drawing/2014/main" id="{60E04B4B-E95D-9344-916F-FF10691BF3E4}"/>
              </a:ext>
            </a:extLst>
          </p:cNvPr>
          <p:cNvSpPr txBox="1"/>
          <p:nvPr/>
        </p:nvSpPr>
        <p:spPr>
          <a:xfrm>
            <a:off x="4200311" y="4766744"/>
            <a:ext cx="2237602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Get-</a:t>
            </a: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获取 </a:t>
            </a:r>
            <a:endParaRPr lang="en-US" altLang="zh-CN" sz="24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1E385A3A-94C8-9D43-9161-D9923A33BC23}"/>
              </a:ext>
            </a:extLst>
          </p:cNvPr>
          <p:cNvSpPr txBox="1"/>
          <p:nvPr/>
        </p:nvSpPr>
        <p:spPr>
          <a:xfrm>
            <a:off x="9628579" y="2365473"/>
            <a:ext cx="2228272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Delete-</a:t>
            </a: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删除</a:t>
            </a:r>
            <a:endParaRPr lang="en-US" altLang="zh-CN" sz="24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CC2DFBED-6A99-B342-85AD-F18C54ACD35A}"/>
              </a:ext>
            </a:extLst>
          </p:cNvPr>
          <p:cNvSpPr txBox="1"/>
          <p:nvPr/>
        </p:nvSpPr>
        <p:spPr>
          <a:xfrm>
            <a:off x="4200311" y="2365473"/>
            <a:ext cx="2237602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Post-</a:t>
            </a: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创建</a:t>
            </a: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15E008B5-B250-B246-93D2-2D4D246A7FFC}"/>
              </a:ext>
            </a:extLst>
          </p:cNvPr>
          <p:cNvSpPr txBox="1"/>
          <p:nvPr/>
        </p:nvSpPr>
        <p:spPr>
          <a:xfrm>
            <a:off x="9628579" y="4766744"/>
            <a:ext cx="2464125" cy="59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Put-</a:t>
            </a: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修改</a:t>
            </a:r>
          </a:p>
        </p:txBody>
      </p:sp>
    </p:spTree>
    <p:extLst>
      <p:ext uri="{BB962C8B-B14F-4D97-AF65-F5344CB8AC3E}">
        <p14:creationId xmlns:p14="http://schemas.microsoft.com/office/powerpoint/2010/main" val="2454952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1F6E428-C22B-4C60-A25B-FB36AC1D0C16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90AF45B-29E2-4E76-B45E-FE36F5E1658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64F768-9073-4423-9031-927838E94D95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05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5466E11-EEE9-4C3B-B8B9-3BAD1899DA98}"/>
              </a:ext>
            </a:extLst>
          </p:cNvPr>
          <p:cNvGrpSpPr/>
          <p:nvPr/>
        </p:nvGrpSpPr>
        <p:grpSpPr>
          <a:xfrm>
            <a:off x="1473289" y="371367"/>
            <a:ext cx="4260761" cy="787907"/>
            <a:chOff x="7318011" y="1456480"/>
            <a:chExt cx="4260761" cy="78790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745CDF-C94C-48F5-89C4-788CE51B0E39}"/>
                </a:ext>
              </a:extLst>
            </p:cNvPr>
            <p:cNvSpPr txBox="1"/>
            <p:nvPr/>
          </p:nvSpPr>
          <p:spPr>
            <a:xfrm>
              <a:off x="7318011" y="1456480"/>
              <a:ext cx="37160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额外工作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接口文档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AED0AD1-F9CF-441F-9E38-EA660423936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Extra Work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002A54-FAB8-E84E-8B3E-C1F469C8B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5" y="1310085"/>
            <a:ext cx="6661294" cy="5176548"/>
          </a:xfrm>
          <a:prstGeom prst="rect">
            <a:avLst/>
          </a:prstGeom>
        </p:spPr>
      </p:pic>
      <p:sp>
        <p:nvSpPr>
          <p:cNvPr id="19" name="文本框 3">
            <a:extLst>
              <a:ext uri="{FF2B5EF4-FFF2-40B4-BE49-F238E27FC236}">
                <a16:creationId xmlns:a16="http://schemas.microsoft.com/office/drawing/2014/main" id="{53C937E1-2343-4F41-B6CE-2E5D0867E656}"/>
              </a:ext>
            </a:extLst>
          </p:cNvPr>
          <p:cNvSpPr txBox="1"/>
          <p:nvPr/>
        </p:nvSpPr>
        <p:spPr>
          <a:xfrm>
            <a:off x="7551301" y="3130232"/>
            <a:ext cx="3779308" cy="68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分模块编写接口文档</a:t>
            </a:r>
            <a:endParaRPr lang="en-US" altLang="zh-CN" sz="28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028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62918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latin typeface="PingFang HK" panose="020B0400000000000000" pitchFamily="34" charset="-120"/>
                <a:ea typeface="PingFang HK" panose="020B0400000000000000" pitchFamily="34" charset="-120"/>
                <a:sym typeface="+mn-ea"/>
              </a:rPr>
              <a:t>项目进度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06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423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1F6E428-C22B-4C60-A25B-FB36AC1D0C16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90AF45B-29E2-4E76-B45E-FE36F5E1658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64F768-9073-4423-9031-927838E94D95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06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5466E11-EEE9-4C3B-B8B9-3BAD1899DA98}"/>
              </a:ext>
            </a:extLst>
          </p:cNvPr>
          <p:cNvGrpSpPr/>
          <p:nvPr/>
        </p:nvGrpSpPr>
        <p:grpSpPr>
          <a:xfrm>
            <a:off x="1473289" y="371367"/>
            <a:ext cx="4260761" cy="787907"/>
            <a:chOff x="7318011" y="1456480"/>
            <a:chExt cx="4260761" cy="78790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745CDF-C94C-48F5-89C4-788CE51B0E39}"/>
                </a:ext>
              </a:extLst>
            </p:cNvPr>
            <p:cNvSpPr txBox="1"/>
            <p:nvPr/>
          </p:nvSpPr>
          <p:spPr>
            <a:xfrm>
              <a:off x="7318011" y="1456480"/>
              <a:ext cx="36455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本周工作情况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后端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AED0AD1-F9CF-441F-9E38-EA660423936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Extra Work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18A6CC-9AA0-43AF-B625-D7131BD57579}"/>
              </a:ext>
            </a:extLst>
          </p:cNvPr>
          <p:cNvGrpSpPr/>
          <p:nvPr/>
        </p:nvGrpSpPr>
        <p:grpSpPr>
          <a:xfrm>
            <a:off x="642258" y="1310085"/>
            <a:ext cx="2404772" cy="3313527"/>
            <a:chOff x="715933" y="1975080"/>
            <a:chExt cx="2404772" cy="3313527"/>
          </a:xfrm>
        </p:grpSpPr>
        <p:sp>
          <p:nvSpPr>
            <p:cNvPr id="21" name="文本框 3">
              <a:extLst>
                <a:ext uri="{FF2B5EF4-FFF2-40B4-BE49-F238E27FC236}">
                  <a16:creationId xmlns:a16="http://schemas.microsoft.com/office/drawing/2014/main" id="{80C08262-1AA3-4EF1-9B96-18B19E0F204F}"/>
                </a:ext>
              </a:extLst>
            </p:cNvPr>
            <p:cNvSpPr txBox="1"/>
            <p:nvPr/>
          </p:nvSpPr>
          <p:spPr>
            <a:xfrm>
              <a:off x="715933" y="3884623"/>
              <a:ext cx="1510178" cy="49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8496300" algn="l"/>
                </a:tabLst>
              </a:pPr>
              <a:r>
                <a:rPr lang="zh-CN" altLang="en-US" sz="2000" dirty="0">
                  <a:latin typeface="PingFang HK" panose="020B0400000000000000" pitchFamily="34" charset="-120"/>
                  <a:ea typeface="PingFang HK" panose="020B0400000000000000" pitchFamily="34" charset="-120"/>
                  <a:cs typeface="MS Shell Dlg" pitchFamily="18" charset="0"/>
                  <a:sym typeface="+mn-ea"/>
                </a:rPr>
                <a:t>葛学文</a:t>
              </a:r>
              <a:endParaRPr lang="en-US" altLang="zh-CN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endParaRPr>
            </a:p>
          </p:txBody>
        </p:sp>
        <p:sp>
          <p:nvSpPr>
            <p:cNvPr id="23" name="文本框 3">
              <a:extLst>
                <a:ext uri="{FF2B5EF4-FFF2-40B4-BE49-F238E27FC236}">
                  <a16:creationId xmlns:a16="http://schemas.microsoft.com/office/drawing/2014/main" id="{07982AD1-0A85-477E-B394-FE6A048327C9}"/>
                </a:ext>
              </a:extLst>
            </p:cNvPr>
            <p:cNvSpPr txBox="1"/>
            <p:nvPr/>
          </p:nvSpPr>
          <p:spPr>
            <a:xfrm>
              <a:off x="715933" y="1975080"/>
              <a:ext cx="1510178" cy="49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8496300" algn="l"/>
                </a:tabLst>
              </a:pPr>
              <a:r>
                <a:rPr lang="zh-CN" altLang="en-US" sz="2000" dirty="0">
                  <a:latin typeface="PingFang HK" panose="020B0400000000000000" pitchFamily="34" charset="-120"/>
                  <a:ea typeface="PingFang HK" panose="020B0400000000000000" pitchFamily="34" charset="-120"/>
                  <a:cs typeface="MS Shell Dlg" pitchFamily="18" charset="0"/>
                  <a:sym typeface="+mn-ea"/>
                </a:rPr>
                <a:t>郑力煽</a:t>
              </a:r>
              <a:endParaRPr lang="en-US" altLang="zh-CN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668BBC4-5D0C-4F6F-B135-0FADB7F29126}"/>
                </a:ext>
              </a:extLst>
            </p:cNvPr>
            <p:cNvSpPr txBox="1"/>
            <p:nvPr/>
          </p:nvSpPr>
          <p:spPr>
            <a:xfrm>
              <a:off x="881154" y="2701255"/>
              <a:ext cx="22395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MS Shell Dlg" pitchFamily="18" charset="0"/>
                </a:rPr>
                <a:t>学期模块：</a:t>
              </a:r>
              <a:r>
                <a:rPr lang="en-US" altLang="zh-CN" sz="1600" dirty="0">
                  <a:cs typeface="MS Shell Dlg" pitchFamily="18" charset="0"/>
                </a:rPr>
                <a:t>100%</a:t>
              </a:r>
              <a:endParaRPr lang="en-US" altLang="zh-CN" sz="1600" dirty="0">
                <a:ea typeface="PingFang HK" panose="020B0400000000000000"/>
                <a:cs typeface="MS Shell Dlg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MS Shell Dlg" pitchFamily="18" charset="0"/>
                </a:rPr>
                <a:t>校友模块：</a:t>
              </a:r>
              <a:r>
                <a:rPr lang="en-US" altLang="zh-CN" sz="1600" dirty="0">
                  <a:cs typeface="MS Shell Dlg" pitchFamily="18" charset="0"/>
                </a:rPr>
                <a:t>80%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MS Shell Dlg" pitchFamily="18" charset="0"/>
                </a:rPr>
                <a:t>管理员模块：</a:t>
              </a:r>
              <a:r>
                <a:rPr lang="en-US" altLang="zh-CN" sz="1600" dirty="0">
                  <a:cs typeface="MS Shell Dlg" pitchFamily="18" charset="0"/>
                </a:rPr>
                <a:t>80%</a:t>
              </a:r>
              <a:endParaRPr lang="en-US" altLang="zh-CN" sz="1600" dirty="0">
                <a:ea typeface="PingFang HK" panose="020B0400000000000000"/>
                <a:cs typeface="MS Shell Dlg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4C37C44-3FCE-43F0-8473-72CF206D9AC4}"/>
                </a:ext>
              </a:extLst>
            </p:cNvPr>
            <p:cNvSpPr txBox="1"/>
            <p:nvPr/>
          </p:nvSpPr>
          <p:spPr>
            <a:xfrm>
              <a:off x="881154" y="4426833"/>
              <a:ext cx="205499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活动模块：</a:t>
              </a:r>
              <a:r>
                <a:rPr lang="en-US" altLang="zh-CN" sz="1600" dirty="0"/>
                <a:t>100%</a:t>
              </a:r>
              <a:endParaRPr lang="en-US" altLang="zh-CN" sz="1600" dirty="0">
                <a:ea typeface="PingFang HK" panose="020B0400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班级模块：</a:t>
              </a:r>
              <a:r>
                <a:rPr lang="en-US" altLang="zh-CN" sz="1600" dirty="0"/>
                <a:t>90%</a:t>
              </a:r>
              <a:endParaRPr lang="en-US" altLang="zh-CN" sz="1600" dirty="0">
                <a:ea typeface="PingFang HK" panose="020B0400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课程模块：</a:t>
              </a:r>
              <a:r>
                <a:rPr lang="en-US" altLang="zh-CN" sz="1600" dirty="0"/>
                <a:t>40%</a:t>
              </a:r>
              <a:endParaRPr lang="en-US" altLang="zh-CN" sz="1600" dirty="0">
                <a:ea typeface="PingFang HK" panose="020B040000000000000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CBE3D7B-1A14-4FA5-A0C0-154E2F8E99A0}"/>
              </a:ext>
            </a:extLst>
          </p:cNvPr>
          <p:cNvGrpSpPr/>
          <p:nvPr/>
        </p:nvGrpSpPr>
        <p:grpSpPr>
          <a:xfrm>
            <a:off x="3849310" y="1343020"/>
            <a:ext cx="3390900" cy="4171960"/>
            <a:chOff x="6690019" y="1723064"/>
            <a:chExt cx="3390900" cy="4171960"/>
          </a:xfrm>
        </p:grpSpPr>
        <p:pic>
          <p:nvPicPr>
            <p:cNvPr id="25" name="Picture 6" descr="A close up of a white wall&#10;&#10;Description automatically generated">
              <a:extLst>
                <a:ext uri="{FF2B5EF4-FFF2-40B4-BE49-F238E27FC236}">
                  <a16:creationId xmlns:a16="http://schemas.microsoft.com/office/drawing/2014/main" id="{54099186-3203-4B47-B2CC-3AE3DBED1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019" y="3901124"/>
              <a:ext cx="3390900" cy="1993900"/>
            </a:xfrm>
            <a:prstGeom prst="rect">
              <a:avLst/>
            </a:prstGeom>
          </p:spPr>
        </p:pic>
        <p:pic>
          <p:nvPicPr>
            <p:cNvPr id="26" name="Picture 3" descr="A picture containing bird, tree, flower&#10;&#10;Description automatically generated">
              <a:extLst>
                <a:ext uri="{FF2B5EF4-FFF2-40B4-BE49-F238E27FC236}">
                  <a16:creationId xmlns:a16="http://schemas.microsoft.com/office/drawing/2014/main" id="{FF73A041-A367-4E6E-AAC5-674B04E62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011" y="2450462"/>
              <a:ext cx="2971800" cy="1320800"/>
            </a:xfrm>
            <a:prstGeom prst="rect">
              <a:avLst/>
            </a:prstGeom>
          </p:spPr>
        </p:pic>
        <p:sp>
          <p:nvSpPr>
            <p:cNvPr id="27" name="文本框 3">
              <a:extLst>
                <a:ext uri="{FF2B5EF4-FFF2-40B4-BE49-F238E27FC236}">
                  <a16:creationId xmlns:a16="http://schemas.microsoft.com/office/drawing/2014/main" id="{37E2C653-61C3-48C6-A0A5-446DB5CC3331}"/>
                </a:ext>
              </a:extLst>
            </p:cNvPr>
            <p:cNvSpPr txBox="1"/>
            <p:nvPr/>
          </p:nvSpPr>
          <p:spPr>
            <a:xfrm>
              <a:off x="6693146" y="1723064"/>
              <a:ext cx="2253577" cy="49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8496300" algn="l"/>
                </a:tabLst>
              </a:pPr>
              <a:r>
                <a:rPr lang="en-US" altLang="zh-CN" sz="2000" dirty="0">
                  <a:latin typeface="PingFang HK" panose="020B0400000000000000" pitchFamily="34" charset="-120"/>
                  <a:ea typeface="PingFang HK" panose="020B0400000000000000" pitchFamily="34" charset="-120"/>
                  <a:cs typeface="MS Shell Dlg" pitchFamily="18" charset="0"/>
                  <a:sym typeface="+mn-ea"/>
                </a:rPr>
                <a:t>Commit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FEC82A5-AAE9-465B-80E4-F57DD3E3A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924"/>
          <a:stretch/>
        </p:blipFill>
        <p:spPr>
          <a:xfrm>
            <a:off x="7784255" y="1343217"/>
            <a:ext cx="3819809" cy="41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3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701A7039-344F-AA4F-99FA-201ADD1BD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48" y="1328108"/>
            <a:ext cx="6436759" cy="4370077"/>
          </a:xfrm>
          <a:prstGeom prst="rect">
            <a:avLst/>
          </a:prstGeom>
        </p:spPr>
      </p:pic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733988" cy="813170"/>
            <a:chOff x="7318011" y="1456480"/>
            <a:chExt cx="4733988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47339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使用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网页前端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20" name="文本框 3">
            <a:extLst>
              <a:ext uri="{FF2B5EF4-FFF2-40B4-BE49-F238E27FC236}">
                <a16:creationId xmlns:a16="http://schemas.microsoft.com/office/drawing/2014/main" id="{994990D2-45FF-BF43-B65C-CABB155073F3}"/>
              </a:ext>
            </a:extLst>
          </p:cNvPr>
          <p:cNvSpPr txBox="1"/>
          <p:nvPr/>
        </p:nvSpPr>
        <p:spPr>
          <a:xfrm>
            <a:off x="8758413" y="1887947"/>
            <a:ext cx="2642226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定义容器使用的镜像</a:t>
            </a:r>
            <a:endParaRPr lang="en-US" altLang="zh-CN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缓存项目依赖</a:t>
            </a:r>
            <a:endParaRPr lang="en-US" altLang="zh-CN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endParaRPr lang="en-US" altLang="zh-CN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730764-4D25-6443-8881-A5402351885E}"/>
              </a:ext>
            </a:extLst>
          </p:cNvPr>
          <p:cNvSpPr/>
          <p:nvPr/>
        </p:nvSpPr>
        <p:spPr>
          <a:xfrm>
            <a:off x="419284" y="1328107"/>
            <a:ext cx="6647438" cy="1778171"/>
          </a:xfrm>
          <a:prstGeom prst="rect">
            <a:avLst/>
          </a:prstGeom>
          <a:noFill/>
          <a:ln w="127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E418F1-3AFB-A445-A6B6-FADFAEB23BA5}"/>
              </a:ext>
            </a:extLst>
          </p:cNvPr>
          <p:cNvSpPr/>
          <p:nvPr/>
        </p:nvSpPr>
        <p:spPr>
          <a:xfrm>
            <a:off x="419285" y="3568149"/>
            <a:ext cx="3258193" cy="1838738"/>
          </a:xfrm>
          <a:prstGeom prst="rect">
            <a:avLst/>
          </a:prstGeom>
          <a:noFill/>
          <a:ln w="127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48A3CE-A1D6-8947-9E76-32B17345F5AA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677478" y="4234070"/>
            <a:ext cx="2153093" cy="253448"/>
          </a:xfrm>
          <a:prstGeom prst="straightConnector1">
            <a:avLst/>
          </a:prstGeom>
          <a:ln w="12700">
            <a:solidFill>
              <a:srgbClr val="FF94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CA2C2B-E8C6-D240-AD48-E21556F54C83}"/>
              </a:ext>
            </a:extLst>
          </p:cNvPr>
          <p:cNvCxnSpPr>
            <a:cxnSpLocks/>
          </p:cNvCxnSpPr>
          <p:nvPr/>
        </p:nvCxnSpPr>
        <p:spPr>
          <a:xfrm flipV="1">
            <a:off x="7066722" y="2186943"/>
            <a:ext cx="1630017" cy="67931"/>
          </a:xfrm>
          <a:prstGeom prst="straightConnector1">
            <a:avLst/>
          </a:prstGeom>
          <a:ln w="12700">
            <a:solidFill>
              <a:srgbClr val="FF94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">
            <a:extLst>
              <a:ext uri="{FF2B5EF4-FFF2-40B4-BE49-F238E27FC236}">
                <a16:creationId xmlns:a16="http://schemas.microsoft.com/office/drawing/2014/main" id="{3A2FCDB5-0E3A-7D47-9B71-74116F280B69}"/>
              </a:ext>
            </a:extLst>
          </p:cNvPr>
          <p:cNvSpPr txBox="1"/>
          <p:nvPr/>
        </p:nvSpPr>
        <p:spPr>
          <a:xfrm>
            <a:off x="5830570" y="3938721"/>
            <a:ext cx="2600365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代码风格检查</a:t>
            </a:r>
            <a:endParaRPr lang="en-US" altLang="zh-CN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endParaRPr lang="en-US" altLang="zh-CN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6194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1F6E428-C22B-4C60-A25B-FB36AC1D0C16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90AF45B-29E2-4E76-B45E-FE36F5E1658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64F768-9073-4423-9031-927838E94D95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06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5466E11-EEE9-4C3B-B8B9-3BAD1899DA98}"/>
              </a:ext>
            </a:extLst>
          </p:cNvPr>
          <p:cNvGrpSpPr/>
          <p:nvPr/>
        </p:nvGrpSpPr>
        <p:grpSpPr>
          <a:xfrm>
            <a:off x="1473289" y="371367"/>
            <a:ext cx="4260761" cy="787907"/>
            <a:chOff x="7318011" y="1456480"/>
            <a:chExt cx="4260761" cy="78790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745CDF-C94C-48F5-89C4-788CE51B0E39}"/>
                </a:ext>
              </a:extLst>
            </p:cNvPr>
            <p:cNvSpPr txBox="1"/>
            <p:nvPr/>
          </p:nvSpPr>
          <p:spPr>
            <a:xfrm>
              <a:off x="7318011" y="1456480"/>
              <a:ext cx="4055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本周工作情况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小程序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AED0AD1-F9CF-441F-9E38-EA660423936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Extra Work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18A6CC-9AA0-43AF-B625-D7131BD57579}"/>
              </a:ext>
            </a:extLst>
          </p:cNvPr>
          <p:cNvGrpSpPr/>
          <p:nvPr/>
        </p:nvGrpSpPr>
        <p:grpSpPr>
          <a:xfrm>
            <a:off x="642258" y="1310085"/>
            <a:ext cx="3136776" cy="3282750"/>
            <a:chOff x="715933" y="1975080"/>
            <a:chExt cx="2404772" cy="3282750"/>
          </a:xfrm>
        </p:grpSpPr>
        <p:sp>
          <p:nvSpPr>
            <p:cNvPr id="21" name="文本框 3">
              <a:extLst>
                <a:ext uri="{FF2B5EF4-FFF2-40B4-BE49-F238E27FC236}">
                  <a16:creationId xmlns:a16="http://schemas.microsoft.com/office/drawing/2014/main" id="{80C08262-1AA3-4EF1-9B96-18B19E0F204F}"/>
                </a:ext>
              </a:extLst>
            </p:cNvPr>
            <p:cNvSpPr txBox="1"/>
            <p:nvPr/>
          </p:nvSpPr>
          <p:spPr>
            <a:xfrm>
              <a:off x="715933" y="3884623"/>
              <a:ext cx="1510178" cy="49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8496300" algn="l"/>
                </a:tabLst>
              </a:pPr>
              <a:r>
                <a:rPr lang="zh-CN" altLang="en-US" sz="2000" dirty="0">
                  <a:latin typeface="PingFang HK" panose="020B0400000000000000" pitchFamily="34" charset="-120"/>
                  <a:ea typeface="PingFang HK" panose="020B0400000000000000" pitchFamily="34" charset="-120"/>
                  <a:cs typeface="MS Shell Dlg" pitchFamily="18" charset="0"/>
                  <a:sym typeface="+mn-ea"/>
                </a:rPr>
                <a:t>李亚欣</a:t>
              </a:r>
              <a:endParaRPr lang="en-US" altLang="zh-CN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endParaRPr>
            </a:p>
          </p:txBody>
        </p:sp>
        <p:sp>
          <p:nvSpPr>
            <p:cNvPr id="23" name="文本框 3">
              <a:extLst>
                <a:ext uri="{FF2B5EF4-FFF2-40B4-BE49-F238E27FC236}">
                  <a16:creationId xmlns:a16="http://schemas.microsoft.com/office/drawing/2014/main" id="{07982AD1-0A85-477E-B394-FE6A048327C9}"/>
                </a:ext>
              </a:extLst>
            </p:cNvPr>
            <p:cNvSpPr txBox="1"/>
            <p:nvPr/>
          </p:nvSpPr>
          <p:spPr>
            <a:xfrm>
              <a:off x="715933" y="1975080"/>
              <a:ext cx="1510178" cy="49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8496300" algn="l"/>
                </a:tabLst>
              </a:pPr>
              <a:r>
                <a:rPr lang="zh-CN" altLang="en-US" sz="2000" dirty="0">
                  <a:latin typeface="PingFang HK" panose="020B0400000000000000" pitchFamily="34" charset="-120"/>
                  <a:ea typeface="PingFang HK" panose="020B0400000000000000" pitchFamily="34" charset="-120"/>
                  <a:cs typeface="MS Shell Dlg" pitchFamily="18" charset="0"/>
                  <a:sym typeface="+mn-ea"/>
                </a:rPr>
                <a:t>张玉晗</a:t>
              </a:r>
              <a:endParaRPr lang="en-US" altLang="zh-CN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668BBC4-5D0C-4F6F-B135-0FADB7F29126}"/>
                </a:ext>
              </a:extLst>
            </p:cNvPr>
            <p:cNvSpPr txBox="1"/>
            <p:nvPr/>
          </p:nvSpPr>
          <p:spPr>
            <a:xfrm>
              <a:off x="881154" y="2701255"/>
              <a:ext cx="22395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活动模块静态页面：</a:t>
              </a:r>
              <a:r>
                <a:rPr lang="en-US" altLang="zh-CN" sz="1600" dirty="0"/>
                <a:t>100%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课程模块静态页面：</a:t>
              </a:r>
              <a:r>
                <a:rPr lang="en-US" altLang="zh-CN" sz="1600" dirty="0"/>
                <a:t>90%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用户模块静态页面：</a:t>
              </a:r>
              <a:r>
                <a:rPr lang="en-US" altLang="zh-CN" sz="1600" dirty="0"/>
                <a:t>50%</a:t>
              </a:r>
              <a:endParaRPr lang="en-US" altLang="zh-CN" sz="1600" dirty="0">
                <a:ea typeface="PingFang HK" panose="020B0400000000000000"/>
                <a:cs typeface="MS Shell Dlg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4C37C44-3FCE-43F0-8473-72CF206D9AC4}"/>
                </a:ext>
              </a:extLst>
            </p:cNvPr>
            <p:cNvSpPr txBox="1"/>
            <p:nvPr/>
          </p:nvSpPr>
          <p:spPr>
            <a:xfrm>
              <a:off x="881154" y="4426833"/>
              <a:ext cx="21684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页面</a:t>
              </a:r>
              <a:r>
                <a:rPr lang="en-US" altLang="zh-CN" sz="1600" dirty="0"/>
                <a:t>UI</a:t>
              </a:r>
              <a:r>
                <a:rPr lang="zh-CN" altLang="en-US" sz="1600" dirty="0"/>
                <a:t>与布局设计：</a:t>
              </a:r>
              <a:r>
                <a:rPr lang="en-US" altLang="zh-CN" sz="1600" dirty="0"/>
                <a:t>100%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报名模块静态页面：</a:t>
              </a:r>
              <a:r>
                <a:rPr lang="en-US" altLang="zh-CN" sz="1600" dirty="0"/>
                <a:t>90%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校友模块静态页面：</a:t>
              </a:r>
              <a:r>
                <a:rPr lang="en-US" altLang="zh-CN" sz="1600" dirty="0"/>
                <a:t>80%</a:t>
              </a:r>
              <a:endParaRPr lang="en-US" altLang="zh-CN" sz="1600" dirty="0">
                <a:ea typeface="PingFang HK" panose="020B040000000000000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995BC60-AFBD-4F68-BD1D-15FF886A6D98}"/>
              </a:ext>
            </a:extLst>
          </p:cNvPr>
          <p:cNvGrpSpPr/>
          <p:nvPr/>
        </p:nvGrpSpPr>
        <p:grpSpPr>
          <a:xfrm>
            <a:off x="4033634" y="1193258"/>
            <a:ext cx="3441700" cy="4616054"/>
            <a:chOff x="8304543" y="1246951"/>
            <a:chExt cx="3441700" cy="4616054"/>
          </a:xfrm>
        </p:grpSpPr>
        <p:pic>
          <p:nvPicPr>
            <p:cNvPr id="19" name="Picture 4" descr="A picture containing bird, flower, tree&#10;&#10;Description automatically generated">
              <a:extLst>
                <a:ext uri="{FF2B5EF4-FFF2-40B4-BE49-F238E27FC236}">
                  <a16:creationId xmlns:a16="http://schemas.microsoft.com/office/drawing/2014/main" id="{C7B023CB-0700-4BF8-A361-9DF9235A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543" y="2431143"/>
              <a:ext cx="2971800" cy="1181100"/>
            </a:xfrm>
            <a:prstGeom prst="rect">
              <a:avLst/>
            </a:prstGeom>
          </p:spPr>
        </p:pic>
        <p:pic>
          <p:nvPicPr>
            <p:cNvPr id="20" name="Picture 7" descr="A close up of a white wall&#10;&#10;Description automatically generated">
              <a:extLst>
                <a:ext uri="{FF2B5EF4-FFF2-40B4-BE49-F238E27FC236}">
                  <a16:creationId xmlns:a16="http://schemas.microsoft.com/office/drawing/2014/main" id="{819B141F-E1C6-450E-962F-4425493BF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543" y="3881805"/>
              <a:ext cx="3441700" cy="1981200"/>
            </a:xfrm>
            <a:prstGeom prst="rect">
              <a:avLst/>
            </a:prstGeom>
          </p:spPr>
        </p:pic>
        <p:sp>
          <p:nvSpPr>
            <p:cNvPr id="22" name="文本框 3">
              <a:extLst>
                <a:ext uri="{FF2B5EF4-FFF2-40B4-BE49-F238E27FC236}">
                  <a16:creationId xmlns:a16="http://schemas.microsoft.com/office/drawing/2014/main" id="{759FD107-E35E-4B15-9506-EC73C8EA0735}"/>
                </a:ext>
              </a:extLst>
            </p:cNvPr>
            <p:cNvSpPr txBox="1"/>
            <p:nvPr/>
          </p:nvSpPr>
          <p:spPr>
            <a:xfrm>
              <a:off x="8304543" y="1246951"/>
              <a:ext cx="2253577" cy="49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8496300" algn="l"/>
                </a:tabLst>
              </a:pPr>
              <a:r>
                <a:rPr lang="en-US" altLang="zh-CN" sz="2000" dirty="0">
                  <a:latin typeface="PingFang HK" panose="020B0400000000000000" pitchFamily="34" charset="-120"/>
                  <a:ea typeface="PingFang HK" panose="020B0400000000000000" pitchFamily="34" charset="-120"/>
                  <a:cs typeface="MS Shell Dlg" pitchFamily="18" charset="0"/>
                  <a:sym typeface="+mn-ea"/>
                </a:rPr>
                <a:t>Commit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446AF6D-95FD-4EAF-9C4F-6D1E5CB5FD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587"/>
          <a:stretch/>
        </p:blipFill>
        <p:spPr>
          <a:xfrm>
            <a:off x="7778662" y="1441980"/>
            <a:ext cx="3253959" cy="43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05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1F6E428-C22B-4C60-A25B-FB36AC1D0C16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90AF45B-29E2-4E76-B45E-FE36F5E1658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64F768-9073-4423-9031-927838E94D95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06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5466E11-EEE9-4C3B-B8B9-3BAD1899DA98}"/>
              </a:ext>
            </a:extLst>
          </p:cNvPr>
          <p:cNvGrpSpPr/>
          <p:nvPr/>
        </p:nvGrpSpPr>
        <p:grpSpPr>
          <a:xfrm>
            <a:off x="1473289" y="371367"/>
            <a:ext cx="4260761" cy="787907"/>
            <a:chOff x="7318011" y="1456480"/>
            <a:chExt cx="4260761" cy="78790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745CDF-C94C-48F5-89C4-788CE51B0E39}"/>
                </a:ext>
              </a:extLst>
            </p:cNvPr>
            <p:cNvSpPr txBox="1"/>
            <p:nvPr/>
          </p:nvSpPr>
          <p:spPr>
            <a:xfrm>
              <a:off x="7318011" y="1456480"/>
              <a:ext cx="36455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本周工作情况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后端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AED0AD1-F9CF-441F-9E38-EA660423936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Extra Work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18A6CC-9AA0-43AF-B625-D7131BD57579}"/>
              </a:ext>
            </a:extLst>
          </p:cNvPr>
          <p:cNvGrpSpPr/>
          <p:nvPr/>
        </p:nvGrpSpPr>
        <p:grpSpPr>
          <a:xfrm>
            <a:off x="642258" y="1310085"/>
            <a:ext cx="3131080" cy="3036528"/>
            <a:chOff x="715933" y="1975080"/>
            <a:chExt cx="2220212" cy="3036528"/>
          </a:xfrm>
        </p:grpSpPr>
        <p:sp>
          <p:nvSpPr>
            <p:cNvPr id="21" name="文本框 3">
              <a:extLst>
                <a:ext uri="{FF2B5EF4-FFF2-40B4-BE49-F238E27FC236}">
                  <a16:creationId xmlns:a16="http://schemas.microsoft.com/office/drawing/2014/main" id="{80C08262-1AA3-4EF1-9B96-18B19E0F204F}"/>
                </a:ext>
              </a:extLst>
            </p:cNvPr>
            <p:cNvSpPr txBox="1"/>
            <p:nvPr/>
          </p:nvSpPr>
          <p:spPr>
            <a:xfrm>
              <a:off x="715933" y="3884623"/>
              <a:ext cx="1510178" cy="49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8496300" algn="l"/>
                </a:tabLst>
              </a:pPr>
              <a:r>
                <a:rPr lang="zh-CN" altLang="en-US" sz="2000" dirty="0">
                  <a:latin typeface="PingFang HK" panose="020B0400000000000000" pitchFamily="34" charset="-120"/>
                  <a:ea typeface="PingFang HK" panose="020B0400000000000000" pitchFamily="34" charset="-120"/>
                  <a:cs typeface="MS Shell Dlg" pitchFamily="18" charset="0"/>
                  <a:sym typeface="+mn-ea"/>
                </a:rPr>
                <a:t>吴莹</a:t>
              </a:r>
              <a:endParaRPr lang="en-US" altLang="zh-CN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endParaRPr>
            </a:p>
          </p:txBody>
        </p:sp>
        <p:sp>
          <p:nvSpPr>
            <p:cNvPr id="23" name="文本框 3">
              <a:extLst>
                <a:ext uri="{FF2B5EF4-FFF2-40B4-BE49-F238E27FC236}">
                  <a16:creationId xmlns:a16="http://schemas.microsoft.com/office/drawing/2014/main" id="{07982AD1-0A85-477E-B394-FE6A048327C9}"/>
                </a:ext>
              </a:extLst>
            </p:cNvPr>
            <p:cNvSpPr txBox="1"/>
            <p:nvPr/>
          </p:nvSpPr>
          <p:spPr>
            <a:xfrm>
              <a:off x="715933" y="1975080"/>
              <a:ext cx="1510178" cy="49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8496300" algn="l"/>
                </a:tabLst>
              </a:pPr>
              <a:r>
                <a:rPr lang="zh-CN" altLang="en-US" sz="2000" dirty="0">
                  <a:latin typeface="PingFang HK" panose="020B0400000000000000" pitchFamily="34" charset="-120"/>
                  <a:ea typeface="PingFang HK" panose="020B0400000000000000" pitchFamily="34" charset="-120"/>
                  <a:cs typeface="MS Shell Dlg" pitchFamily="18" charset="0"/>
                  <a:sym typeface="+mn-ea"/>
                </a:rPr>
                <a:t>陈为响</a:t>
              </a:r>
              <a:endParaRPr lang="en-US" altLang="zh-CN" sz="20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668BBC4-5D0C-4F6F-B135-0FADB7F29126}"/>
                </a:ext>
              </a:extLst>
            </p:cNvPr>
            <p:cNvSpPr txBox="1"/>
            <p:nvPr/>
          </p:nvSpPr>
          <p:spPr>
            <a:xfrm>
              <a:off x="881154" y="2701255"/>
              <a:ext cx="20549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MS Shell Dlg" pitchFamily="18" charset="0"/>
                </a:rPr>
                <a:t>招生管理静态界面：</a:t>
              </a:r>
              <a:r>
                <a:rPr lang="en-US" altLang="zh-CN" sz="1600" dirty="0">
                  <a:cs typeface="MS Shell Dlg" pitchFamily="18" charset="0"/>
                </a:rPr>
                <a:t>100%</a:t>
              </a:r>
              <a:endParaRPr lang="zh-CN" altLang="en-US" sz="1600" dirty="0">
                <a:cs typeface="MS Shell Dlg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MS Shell Dlg" pitchFamily="18" charset="0"/>
                </a:rPr>
                <a:t>课程管理静态界面： </a:t>
              </a:r>
              <a:r>
                <a:rPr lang="en-US" altLang="zh-CN" sz="1600" dirty="0">
                  <a:cs typeface="MS Shell Dlg" pitchFamily="18" charset="0"/>
                </a:rPr>
                <a:t>100%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cs typeface="MS Shell Dlg" pitchFamily="18" charset="0"/>
                </a:rPr>
                <a:t>权限管理静态界面： </a:t>
              </a:r>
              <a:r>
                <a:rPr lang="en-US" altLang="zh-CN" sz="1600" dirty="0">
                  <a:cs typeface="MS Shell Dlg" pitchFamily="18" charset="0"/>
                </a:rPr>
                <a:t>100%</a:t>
              </a:r>
              <a:endParaRPr lang="zh-CN" altLang="en-US" sz="1600" dirty="0">
                <a:cs typeface="MS Shell Dlg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4C37C44-3FCE-43F0-8473-72CF206D9AC4}"/>
                </a:ext>
              </a:extLst>
            </p:cNvPr>
            <p:cNvSpPr txBox="1"/>
            <p:nvPr/>
          </p:nvSpPr>
          <p:spPr>
            <a:xfrm>
              <a:off x="881154" y="4426833"/>
              <a:ext cx="2054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活动管理</a:t>
              </a:r>
              <a:r>
                <a:rPr lang="zh-CN" altLang="en-US" sz="1600" dirty="0">
                  <a:cs typeface="MS Shell Dlg" pitchFamily="18" charset="0"/>
                </a:rPr>
                <a:t>静态界面： </a:t>
              </a:r>
              <a:r>
                <a:rPr lang="en-US" altLang="zh-CN" sz="1600" dirty="0"/>
                <a:t>100%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校友资料</a:t>
              </a:r>
              <a:r>
                <a:rPr lang="zh-CN" altLang="en-US" sz="1600" dirty="0">
                  <a:cs typeface="MS Shell Dlg" pitchFamily="18" charset="0"/>
                </a:rPr>
                <a:t>静态界面： </a:t>
              </a:r>
              <a:r>
                <a:rPr lang="en-US" altLang="zh-CN" sz="1600" dirty="0"/>
                <a:t>100%</a:t>
              </a:r>
              <a:endParaRPr lang="en-US" altLang="zh-CN" sz="1600" dirty="0">
                <a:ea typeface="PingFang HK" panose="020B040000000000000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D705505-D35E-4039-81F3-194CDA451262}"/>
              </a:ext>
            </a:extLst>
          </p:cNvPr>
          <p:cNvGrpSpPr/>
          <p:nvPr/>
        </p:nvGrpSpPr>
        <p:grpSpPr>
          <a:xfrm>
            <a:off x="4083346" y="1343217"/>
            <a:ext cx="3390900" cy="4641454"/>
            <a:chOff x="8304543" y="1246951"/>
            <a:chExt cx="3390900" cy="4641454"/>
          </a:xfrm>
        </p:grpSpPr>
        <p:pic>
          <p:nvPicPr>
            <p:cNvPr id="18" name="Picture 10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114FF21B-A4DA-46D8-8AAB-5D53DCC4C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543" y="3881805"/>
              <a:ext cx="3390900" cy="2006600"/>
            </a:xfrm>
            <a:prstGeom prst="rect">
              <a:avLst/>
            </a:prstGeom>
          </p:spPr>
        </p:pic>
        <p:pic>
          <p:nvPicPr>
            <p:cNvPr id="19" name="Picture 6" descr="A picture containing bird, tree, flower&#10;&#10;Description automatically generated">
              <a:extLst>
                <a:ext uri="{FF2B5EF4-FFF2-40B4-BE49-F238E27FC236}">
                  <a16:creationId xmlns:a16="http://schemas.microsoft.com/office/drawing/2014/main" id="{FC8AA142-29B8-4024-8B67-3E593EE2E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543" y="2367643"/>
              <a:ext cx="3022600" cy="1244600"/>
            </a:xfrm>
            <a:prstGeom prst="rect">
              <a:avLst/>
            </a:prstGeom>
          </p:spPr>
        </p:pic>
        <p:sp>
          <p:nvSpPr>
            <p:cNvPr id="20" name="文本框 3">
              <a:extLst>
                <a:ext uri="{FF2B5EF4-FFF2-40B4-BE49-F238E27FC236}">
                  <a16:creationId xmlns:a16="http://schemas.microsoft.com/office/drawing/2014/main" id="{C9B2C151-7DF0-41C4-ABB5-5F5CF7F85B25}"/>
                </a:ext>
              </a:extLst>
            </p:cNvPr>
            <p:cNvSpPr txBox="1"/>
            <p:nvPr/>
          </p:nvSpPr>
          <p:spPr>
            <a:xfrm>
              <a:off x="8304543" y="1246951"/>
              <a:ext cx="2253577" cy="49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8496300" algn="l"/>
                </a:tabLst>
              </a:pPr>
              <a:r>
                <a:rPr lang="en-US" altLang="zh-CN" sz="2000" dirty="0">
                  <a:latin typeface="PingFang HK" panose="020B0400000000000000" pitchFamily="34" charset="-120"/>
                  <a:ea typeface="PingFang HK" panose="020B0400000000000000" pitchFamily="34" charset="-120"/>
                  <a:cs typeface="MS Shell Dlg" pitchFamily="18" charset="0"/>
                  <a:sym typeface="+mn-ea"/>
                </a:rPr>
                <a:t>Commit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520C0AA-1E31-4496-95B0-3334565F4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731"/>
          <a:stretch/>
        </p:blipFill>
        <p:spPr>
          <a:xfrm>
            <a:off x="7415954" y="1182688"/>
            <a:ext cx="4356761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2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1F6E428-C22B-4C60-A25B-FB36AC1D0C16}"/>
              </a:ext>
            </a:extLst>
          </p:cNvPr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090AF45B-29E2-4E76-B45E-FE36F5E16582}"/>
              </a:ext>
            </a:extLst>
          </p:cNvPr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64F768-9073-4423-9031-927838E94D95}"/>
              </a:ext>
            </a:extLst>
          </p:cNvPr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06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5466E11-EEE9-4C3B-B8B9-3BAD1899DA98}"/>
              </a:ext>
            </a:extLst>
          </p:cNvPr>
          <p:cNvGrpSpPr/>
          <p:nvPr/>
        </p:nvGrpSpPr>
        <p:grpSpPr>
          <a:xfrm>
            <a:off x="1473289" y="371367"/>
            <a:ext cx="4260761" cy="787907"/>
            <a:chOff x="7318011" y="1456480"/>
            <a:chExt cx="4260761" cy="787907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745CDF-C94C-48F5-89C4-788CE51B0E39}"/>
                </a:ext>
              </a:extLst>
            </p:cNvPr>
            <p:cNvSpPr txBox="1"/>
            <p:nvPr/>
          </p:nvSpPr>
          <p:spPr>
            <a:xfrm>
              <a:off x="7318011" y="1456480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下周工作安排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AED0AD1-F9CF-441F-9E38-EA6604239360}"/>
                </a:ext>
              </a:extLst>
            </p:cNvPr>
            <p:cNvSpPr txBox="1"/>
            <p:nvPr/>
          </p:nvSpPr>
          <p:spPr>
            <a:xfrm>
              <a:off x="7318011" y="1984059"/>
              <a:ext cx="4260761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Extra Work</a:t>
              </a:r>
            </a:p>
          </p:txBody>
        </p:sp>
      </p:grpSp>
      <p:sp>
        <p:nvSpPr>
          <p:cNvPr id="15" name="文本框 3">
            <a:extLst>
              <a:ext uri="{FF2B5EF4-FFF2-40B4-BE49-F238E27FC236}">
                <a16:creationId xmlns:a16="http://schemas.microsoft.com/office/drawing/2014/main" id="{DE5A9694-516A-0C45-866D-F6B4D7DEA2D8}"/>
              </a:ext>
            </a:extLst>
          </p:cNvPr>
          <p:cNvSpPr txBox="1"/>
          <p:nvPr/>
        </p:nvSpPr>
        <p:spPr>
          <a:xfrm>
            <a:off x="419285" y="1352632"/>
            <a:ext cx="4337273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下周 </a:t>
            </a:r>
            <a:r>
              <a:rPr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Milestone </a:t>
            </a: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的建立</a:t>
            </a:r>
            <a:endParaRPr lang="en-US" altLang="zh-CN" sz="24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下周工作的部分安排</a:t>
            </a:r>
            <a:endParaRPr lang="en-US" altLang="zh-CN" sz="24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endParaRPr lang="en-US" altLang="zh-CN" sz="2400" dirty="0"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842988-B566-4396-8DD5-A78510C5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5" y="3048671"/>
            <a:ext cx="7765792" cy="23873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D48095-DB21-416F-B09A-C957DC0F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175" y="1799935"/>
            <a:ext cx="3276854" cy="36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26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3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2357" y="4025900"/>
            <a:ext cx="7547286" cy="4803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合肥工业大学软件学院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谢谢观看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99081" y="1893157"/>
            <a:ext cx="2593837" cy="5874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计蒜鸽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264135" y="5590200"/>
            <a:ext cx="5663730" cy="4803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汇报人：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葛学文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6B096377-D9F9-C645-97E5-C4DF7683C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2" y="1364287"/>
            <a:ext cx="6442972" cy="4048563"/>
          </a:xfrm>
          <a:prstGeom prst="rect">
            <a:avLst/>
          </a:prstGeom>
        </p:spPr>
      </p:pic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5965095" cy="813170"/>
            <a:chOff x="7318011" y="1456480"/>
            <a:chExt cx="5965095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59650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使用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微信小程序前端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DE418F1-3AFB-A445-A6B6-FADFAEB23BA5}"/>
              </a:ext>
            </a:extLst>
          </p:cNvPr>
          <p:cNvSpPr/>
          <p:nvPr/>
        </p:nvSpPr>
        <p:spPr>
          <a:xfrm>
            <a:off x="1093304" y="4840357"/>
            <a:ext cx="2613992" cy="566530"/>
          </a:xfrm>
          <a:prstGeom prst="rect">
            <a:avLst/>
          </a:prstGeom>
          <a:noFill/>
          <a:ln w="127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48A3CE-A1D6-8947-9E76-32B17345F5AA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707296" y="5019261"/>
            <a:ext cx="805069" cy="104361"/>
          </a:xfrm>
          <a:prstGeom prst="straightConnector1">
            <a:avLst/>
          </a:prstGeom>
          <a:ln w="12700">
            <a:solidFill>
              <a:srgbClr val="FF94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">
            <a:extLst>
              <a:ext uri="{FF2B5EF4-FFF2-40B4-BE49-F238E27FC236}">
                <a16:creationId xmlns:a16="http://schemas.microsoft.com/office/drawing/2014/main" id="{3A2FCDB5-0E3A-7D47-9B71-74116F280B69}"/>
              </a:ext>
            </a:extLst>
          </p:cNvPr>
          <p:cNvSpPr txBox="1"/>
          <p:nvPr/>
        </p:nvSpPr>
        <p:spPr>
          <a:xfrm>
            <a:off x="4512365" y="4727365"/>
            <a:ext cx="2230064" cy="97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不同的</a:t>
            </a:r>
            <a:r>
              <a:rPr lang="en-US" altLang="zh-CN" sz="20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Runner</a:t>
            </a: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endParaRPr lang="en-US" altLang="zh-CN" sz="20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37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13170"/>
            <a:chOff x="7318011" y="1456480"/>
            <a:chExt cx="4260761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39132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使用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后端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87CD109-4B79-7843-BC59-EB49967FEF91}"/>
              </a:ext>
            </a:extLst>
          </p:cNvPr>
          <p:cNvSpPr/>
          <p:nvPr/>
        </p:nvSpPr>
        <p:spPr>
          <a:xfrm>
            <a:off x="419285" y="1728150"/>
            <a:ext cx="7847710" cy="1691432"/>
          </a:xfrm>
          <a:prstGeom prst="rect">
            <a:avLst/>
          </a:prstGeom>
          <a:noFill/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5877A217-5045-DF4F-AB18-ABCA7A5EA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1829480"/>
            <a:ext cx="7612945" cy="159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9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1F8D39-FFAE-D84C-B21D-4E26B2542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8" y="1328108"/>
            <a:ext cx="8896929" cy="5270944"/>
          </a:xfrm>
          <a:prstGeom prst="rect">
            <a:avLst/>
          </a:prstGeom>
        </p:spPr>
      </p:pic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13170"/>
            <a:chOff x="7318011" y="1456480"/>
            <a:chExt cx="4260761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39132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使用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后端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20" name="文本框 3">
            <a:extLst>
              <a:ext uri="{FF2B5EF4-FFF2-40B4-BE49-F238E27FC236}">
                <a16:creationId xmlns:a16="http://schemas.microsoft.com/office/drawing/2014/main" id="{994990D2-45FF-BF43-B65C-CABB155073F3}"/>
              </a:ext>
            </a:extLst>
          </p:cNvPr>
          <p:cNvSpPr txBox="1"/>
          <p:nvPr/>
        </p:nvSpPr>
        <p:spPr>
          <a:xfrm>
            <a:off x="9365586" y="1904463"/>
            <a:ext cx="2208345" cy="97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代码风格检查</a:t>
            </a:r>
            <a:endParaRPr lang="en-US" altLang="zh-CN" sz="20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单元测试</a:t>
            </a:r>
            <a:endParaRPr lang="en-US" altLang="zh-CN" sz="20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730764-4D25-6443-8881-A5402351885E}"/>
              </a:ext>
            </a:extLst>
          </p:cNvPr>
          <p:cNvSpPr/>
          <p:nvPr/>
        </p:nvSpPr>
        <p:spPr>
          <a:xfrm>
            <a:off x="419285" y="1317891"/>
            <a:ext cx="1349880" cy="711746"/>
          </a:xfrm>
          <a:prstGeom prst="rect">
            <a:avLst/>
          </a:prstGeom>
          <a:noFill/>
          <a:ln w="127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7CD109-4B79-7843-BC59-EB49967FEF91}"/>
              </a:ext>
            </a:extLst>
          </p:cNvPr>
          <p:cNvSpPr/>
          <p:nvPr/>
        </p:nvSpPr>
        <p:spPr>
          <a:xfrm>
            <a:off x="419285" y="2256183"/>
            <a:ext cx="7502202" cy="1437115"/>
          </a:xfrm>
          <a:prstGeom prst="rect">
            <a:avLst/>
          </a:prstGeom>
          <a:noFill/>
          <a:ln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E418F1-3AFB-A445-A6B6-FADFAEB23BA5}"/>
              </a:ext>
            </a:extLst>
          </p:cNvPr>
          <p:cNvSpPr/>
          <p:nvPr/>
        </p:nvSpPr>
        <p:spPr>
          <a:xfrm>
            <a:off x="419285" y="3946645"/>
            <a:ext cx="9095712" cy="2652407"/>
          </a:xfrm>
          <a:prstGeom prst="rect">
            <a:avLst/>
          </a:prstGeom>
          <a:noFill/>
          <a:ln w="127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48A3CE-A1D6-8947-9E76-32B17345F5AA}"/>
              </a:ext>
            </a:extLst>
          </p:cNvPr>
          <p:cNvCxnSpPr>
            <a:cxnSpLocks/>
          </p:cNvCxnSpPr>
          <p:nvPr/>
        </p:nvCxnSpPr>
        <p:spPr>
          <a:xfrm flipV="1">
            <a:off x="7921487" y="2186609"/>
            <a:ext cx="1444100" cy="427382"/>
          </a:xfrm>
          <a:prstGeom prst="straightConnector1">
            <a:avLst/>
          </a:prstGeom>
          <a:ln w="12700">
            <a:solidFill>
              <a:srgbClr val="FF94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CA2C2B-E8C6-D240-AD48-E21556F54C83}"/>
              </a:ext>
            </a:extLst>
          </p:cNvPr>
          <p:cNvCxnSpPr>
            <a:cxnSpLocks/>
          </p:cNvCxnSpPr>
          <p:nvPr/>
        </p:nvCxnSpPr>
        <p:spPr>
          <a:xfrm flipV="1">
            <a:off x="8416405" y="2741529"/>
            <a:ext cx="949182" cy="1205116"/>
          </a:xfrm>
          <a:prstGeom prst="straightConnector1">
            <a:avLst/>
          </a:prstGeom>
          <a:ln w="12700">
            <a:solidFill>
              <a:srgbClr val="FF94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3">
            <a:extLst>
              <a:ext uri="{FF2B5EF4-FFF2-40B4-BE49-F238E27FC236}">
                <a16:creationId xmlns:a16="http://schemas.microsoft.com/office/drawing/2014/main" id="{B7FF65D0-EA7A-2941-B7E6-D7CF5A547CCB}"/>
              </a:ext>
            </a:extLst>
          </p:cNvPr>
          <p:cNvSpPr txBox="1"/>
          <p:nvPr/>
        </p:nvSpPr>
        <p:spPr>
          <a:xfrm>
            <a:off x="1831826" y="1370871"/>
            <a:ext cx="2003950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0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阶段</a:t>
            </a:r>
            <a:endParaRPr lang="en-US" altLang="zh-CN" sz="20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F7CE5-96E4-4D49-AD4E-E7003023C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89" y="4106900"/>
            <a:ext cx="5579581" cy="237973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8868DB-8C95-944B-B6B2-BAECD76D6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89" y="1414444"/>
            <a:ext cx="5474619" cy="2379733"/>
          </a:xfrm>
          <a:prstGeom prst="rect">
            <a:avLst/>
          </a:prstGeom>
        </p:spPr>
      </p:pic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13170"/>
            <a:chOff x="7318011" y="1456480"/>
            <a:chExt cx="4260761" cy="81317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39132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GitLab CI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配置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-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</a:rPr>
                <a:t>前端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855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PingFang HK" panose="020B0400000000000000" pitchFamily="34" charset="-120"/>
                  <a:ea typeface="PingFang HK" panose="020B0400000000000000" pitchFamily="34" charset="-120"/>
                  <a:sym typeface="+mn-ea"/>
                </a:rPr>
                <a:t>GitLab CI configuration</a:t>
              </a:r>
            </a:p>
          </p:txBody>
        </p:sp>
      </p:grpSp>
      <p:sp>
        <p:nvSpPr>
          <p:cNvPr id="25" name="文本框 3">
            <a:extLst>
              <a:ext uri="{FF2B5EF4-FFF2-40B4-BE49-F238E27FC236}">
                <a16:creationId xmlns:a16="http://schemas.microsoft.com/office/drawing/2014/main" id="{7C1725DE-D281-3946-9D51-A17617DA97F1}"/>
              </a:ext>
            </a:extLst>
          </p:cNvPr>
          <p:cNvSpPr txBox="1"/>
          <p:nvPr/>
        </p:nvSpPr>
        <p:spPr>
          <a:xfrm>
            <a:off x="7650152" y="1896524"/>
            <a:ext cx="3650846" cy="106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小程序</a:t>
            </a:r>
            <a:r>
              <a:rPr lang="en-US" altLang="zh-CN" sz="28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Pipelines</a:t>
            </a: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endParaRPr lang="en-US" altLang="zh-CN" sz="16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8318B36A-9A18-814C-A9A9-EC1C625D413E}"/>
              </a:ext>
            </a:extLst>
          </p:cNvPr>
          <p:cNvSpPr txBox="1"/>
          <p:nvPr/>
        </p:nvSpPr>
        <p:spPr>
          <a:xfrm>
            <a:off x="7650152" y="4410460"/>
            <a:ext cx="4182333" cy="106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496300" algn="l"/>
              </a:tabLst>
            </a:pPr>
            <a:r>
              <a:rPr lang="zh-CN" altLang="en-US" sz="28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网页 </a:t>
            </a:r>
            <a:r>
              <a:rPr lang="en-US" altLang="zh-CN" sz="2800" dirty="0">
                <a:solidFill>
                  <a:srgbClr val="000000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S Shell Dlg" pitchFamily="18" charset="0"/>
                <a:sym typeface="+mn-ea"/>
              </a:rPr>
              <a:t>Pipelines</a:t>
            </a:r>
          </a:p>
          <a:p>
            <a:pPr>
              <a:lnSpc>
                <a:spcPct val="150000"/>
              </a:lnSpc>
              <a:tabLst>
                <a:tab pos="8496300" algn="l"/>
              </a:tabLst>
            </a:pPr>
            <a:endParaRPr lang="en-US" altLang="zh-CN" sz="1600" dirty="0">
              <a:solidFill>
                <a:srgbClr val="000000"/>
              </a:solidFill>
              <a:latin typeface="PingFang HK" panose="020B0400000000000000" pitchFamily="34" charset="-120"/>
              <a:ea typeface="PingFang HK" panose="020B0400000000000000" pitchFamily="34" charset="-120"/>
              <a:cs typeface="MS Shell Dlg" pitchFamily="18" charset="0"/>
              <a:sym typeface="+mn-e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9169AD-A2C0-8A46-8090-B05B5C4EEC14}"/>
              </a:ext>
            </a:extLst>
          </p:cNvPr>
          <p:cNvSpPr/>
          <p:nvPr/>
        </p:nvSpPr>
        <p:spPr>
          <a:xfrm>
            <a:off x="6138522" y="5120344"/>
            <a:ext cx="809386" cy="352843"/>
          </a:xfrm>
          <a:prstGeom prst="rect">
            <a:avLst/>
          </a:prstGeom>
          <a:noFill/>
          <a:ln w="28575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11B7-537B-874D-9741-FD5053C8EC9A}"/>
              </a:ext>
            </a:extLst>
          </p:cNvPr>
          <p:cNvSpPr/>
          <p:nvPr/>
        </p:nvSpPr>
        <p:spPr>
          <a:xfrm>
            <a:off x="6158619" y="2427888"/>
            <a:ext cx="809386" cy="352843"/>
          </a:xfrm>
          <a:prstGeom prst="rect">
            <a:avLst/>
          </a:prstGeom>
          <a:noFill/>
          <a:ln w="28575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971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A89E"/>
      </a:accent1>
      <a:accent2>
        <a:srgbClr val="0C2834"/>
      </a:accent2>
      <a:accent3>
        <a:srgbClr val="01A89E"/>
      </a:accent3>
      <a:accent4>
        <a:srgbClr val="0C2834"/>
      </a:accent4>
      <a:accent5>
        <a:srgbClr val="01A89E"/>
      </a:accent5>
      <a:accent6>
        <a:srgbClr val="0C2834"/>
      </a:accent6>
      <a:hlink>
        <a:srgbClr val="01A89E"/>
      </a:hlink>
      <a:folHlink>
        <a:srgbClr val="01A89E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593</TotalTime>
  <Words>861</Words>
  <Application>Microsoft Office PowerPoint</Application>
  <PresentationFormat>宽屏</PresentationFormat>
  <Paragraphs>329</Paragraphs>
  <Slides>53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PingFang HK</vt:lpstr>
      <vt:lpstr>等线</vt:lpstr>
      <vt:lpstr>微软雅黑</vt:lpstr>
      <vt:lpstr>Arial</vt:lpstr>
      <vt:lpstr>Century Gothic</vt:lpstr>
      <vt:lpstr>MS Shell Dlg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Ge Xuewen</cp:lastModifiedBy>
  <cp:revision>461</cp:revision>
  <dcterms:created xsi:type="dcterms:W3CDTF">2017-08-18T03:02:00Z</dcterms:created>
  <dcterms:modified xsi:type="dcterms:W3CDTF">2020-01-05T05:54:08Z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